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7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theme+xml" PartName="/ppt/theme/theme8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96" r:id="rId4"/>
    <p:sldMasterId id="2147483697" r:id="rId5"/>
    <p:sldMasterId id="2147483698" r:id="rId6"/>
    <p:sldMasterId id="2147483699" r:id="rId7"/>
    <p:sldMasterId id="2147483700" r:id="rId8"/>
    <p:sldMasterId id="2147483701" r:id="rId9"/>
    <p:sldMasterId id="2147483702" r:id="rId10"/>
  </p:sldMasterIdLst>
  <p:notesMasterIdLst>
    <p:notesMasterId r:id="rId11"/>
  </p:notes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285" r:id="rId41"/>
    <p:sldId id="286" r:id="rId42"/>
    <p:sldId id="287" r:id="rId43"/>
    <p:sldId id="288" r:id="rId44"/>
    <p:sldId id="289" r:id="rId45"/>
    <p:sldId id="290" r:id="rId46"/>
    <p:sldId id="291" r:id="rId47"/>
    <p:sldId id="292" r:id="rId48"/>
    <p:sldId id="293" r:id="rId49"/>
    <p:sldId id="294" r:id="rId50"/>
    <p:sldId id="295" r:id="rId51"/>
    <p:sldId id="296" r:id="rId52"/>
    <p:sldId id="297" r:id="rId53"/>
    <p:sldId id="298" r:id="rId54"/>
    <p:sldId id="299" r:id="rId55"/>
    <p:sldId id="300" r:id="rId56"/>
    <p:sldId id="301" r:id="rId57"/>
    <p:sldId id="302" r:id="rId58"/>
    <p:sldId id="303" r:id="rId59"/>
    <p:sldId id="304" r:id="rId60"/>
    <p:sldId id="305" r:id="rId61"/>
    <p:sldId id="306" r:id="rId62"/>
    <p:sldId id="307" r:id="rId63"/>
    <p:sldId id="308" r:id="rId64"/>
    <p:sldId id="309" r:id="rId65"/>
    <p:sldId id="310" r:id="rId66"/>
    <p:sldId id="311" r:id="rId67"/>
    <p:sldId id="312" r:id="rId68"/>
    <p:sldId id="313" r:id="rId69"/>
    <p:sldId id="314" r:id="rId70"/>
    <p:sldId id="315" r:id="rId71"/>
    <p:sldId id="316" r:id="rId72"/>
    <p:sldId id="317" r:id="rId73"/>
    <p:sldId id="318" r:id="rId74"/>
    <p:sldId id="319" r:id="rId75"/>
    <p:sldId id="320" r:id="rId76"/>
    <p:sldId id="321" r:id="rId77"/>
    <p:sldId id="322" r:id="rId78"/>
    <p:sldId id="323" r:id="rId79"/>
    <p:sldId id="324" r:id="rId80"/>
    <p:sldId id="325" r:id="rId81"/>
    <p:sldId id="326" r:id="rId82"/>
    <p:sldId id="327" r:id="rId83"/>
    <p:sldId id="328" r:id="rId84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15FCE29-21F8-49D7-A2DB-647D376E6B99}">
  <a:tblStyle styleId="{115FCE29-21F8-49D7-A2DB-647D376E6B9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fill>
          <a:solidFill>
            <a:srgbClr val="CDD4EA"/>
          </a:solidFill>
        </a:fill>
      </a:tcStyle>
    </a:band1H>
    <a:band2H>
      <a:tcTxStyle/>
    </a:band2H>
    <a:band1V>
      <a:tcTxStyle/>
      <a:tcStyle>
        <a:fill>
          <a:solidFill>
            <a:srgbClr val="CDD4EA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29.xml"/><Relationship Id="rId84" Type="http://schemas.openxmlformats.org/officeDocument/2006/relationships/slide" Target="slides/slide73.xml"/><Relationship Id="rId83" Type="http://schemas.openxmlformats.org/officeDocument/2006/relationships/slide" Target="slides/slide72.xml"/><Relationship Id="rId42" Type="http://schemas.openxmlformats.org/officeDocument/2006/relationships/slide" Target="slides/slide31.xml"/><Relationship Id="rId41" Type="http://schemas.openxmlformats.org/officeDocument/2006/relationships/slide" Target="slides/slide30.xml"/><Relationship Id="rId44" Type="http://schemas.openxmlformats.org/officeDocument/2006/relationships/slide" Target="slides/slide33.xml"/><Relationship Id="rId43" Type="http://schemas.openxmlformats.org/officeDocument/2006/relationships/slide" Target="slides/slide32.xml"/><Relationship Id="rId46" Type="http://schemas.openxmlformats.org/officeDocument/2006/relationships/slide" Target="slides/slide35.xml"/><Relationship Id="rId45" Type="http://schemas.openxmlformats.org/officeDocument/2006/relationships/slide" Target="slides/slide34.xml"/><Relationship Id="rId80" Type="http://schemas.openxmlformats.org/officeDocument/2006/relationships/slide" Target="slides/slide69.xml"/><Relationship Id="rId82" Type="http://schemas.openxmlformats.org/officeDocument/2006/relationships/slide" Target="slides/slide71.xml"/><Relationship Id="rId81" Type="http://schemas.openxmlformats.org/officeDocument/2006/relationships/slide" Target="slides/slide70.xml"/><Relationship Id="rId1" Type="http://schemas.openxmlformats.org/officeDocument/2006/relationships/theme" Target="theme/theme5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48" Type="http://schemas.openxmlformats.org/officeDocument/2006/relationships/slide" Target="slides/slide37.xml"/><Relationship Id="rId47" Type="http://schemas.openxmlformats.org/officeDocument/2006/relationships/slide" Target="slides/slide36.xml"/><Relationship Id="rId49" Type="http://schemas.openxmlformats.org/officeDocument/2006/relationships/slide" Target="slides/slide38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slideMaster" Target="slideMasters/slideMaster5.xml"/><Relationship Id="rId73" Type="http://schemas.openxmlformats.org/officeDocument/2006/relationships/slide" Target="slides/slide62.xml"/><Relationship Id="rId72" Type="http://schemas.openxmlformats.org/officeDocument/2006/relationships/slide" Target="slides/slide61.xml"/><Relationship Id="rId31" Type="http://schemas.openxmlformats.org/officeDocument/2006/relationships/slide" Target="slides/slide20.xml"/><Relationship Id="rId75" Type="http://schemas.openxmlformats.org/officeDocument/2006/relationships/slide" Target="slides/slide64.xml"/><Relationship Id="rId30" Type="http://schemas.openxmlformats.org/officeDocument/2006/relationships/slide" Target="slides/slide19.xml"/><Relationship Id="rId74" Type="http://schemas.openxmlformats.org/officeDocument/2006/relationships/slide" Target="slides/slide63.xml"/><Relationship Id="rId33" Type="http://schemas.openxmlformats.org/officeDocument/2006/relationships/slide" Target="slides/slide22.xml"/><Relationship Id="rId77" Type="http://schemas.openxmlformats.org/officeDocument/2006/relationships/slide" Target="slides/slide66.xml"/><Relationship Id="rId32" Type="http://schemas.openxmlformats.org/officeDocument/2006/relationships/slide" Target="slides/slide21.xml"/><Relationship Id="rId76" Type="http://schemas.openxmlformats.org/officeDocument/2006/relationships/slide" Target="slides/slide65.xml"/><Relationship Id="rId35" Type="http://schemas.openxmlformats.org/officeDocument/2006/relationships/slide" Target="slides/slide24.xml"/><Relationship Id="rId79" Type="http://schemas.openxmlformats.org/officeDocument/2006/relationships/slide" Target="slides/slide68.xml"/><Relationship Id="rId34" Type="http://schemas.openxmlformats.org/officeDocument/2006/relationships/slide" Target="slides/slide23.xml"/><Relationship Id="rId78" Type="http://schemas.openxmlformats.org/officeDocument/2006/relationships/slide" Target="slides/slide67.xml"/><Relationship Id="rId71" Type="http://schemas.openxmlformats.org/officeDocument/2006/relationships/slide" Target="slides/slide60.xml"/><Relationship Id="rId70" Type="http://schemas.openxmlformats.org/officeDocument/2006/relationships/slide" Target="slides/slide59.xml"/><Relationship Id="rId37" Type="http://schemas.openxmlformats.org/officeDocument/2006/relationships/slide" Target="slides/slide26.xml"/><Relationship Id="rId36" Type="http://schemas.openxmlformats.org/officeDocument/2006/relationships/slide" Target="slides/slide25.xml"/><Relationship Id="rId39" Type="http://schemas.openxmlformats.org/officeDocument/2006/relationships/slide" Target="slides/slide28.xml"/><Relationship Id="rId38" Type="http://schemas.openxmlformats.org/officeDocument/2006/relationships/slide" Target="slides/slide27.xml"/><Relationship Id="rId62" Type="http://schemas.openxmlformats.org/officeDocument/2006/relationships/slide" Target="slides/slide51.xml"/><Relationship Id="rId61" Type="http://schemas.openxmlformats.org/officeDocument/2006/relationships/slide" Target="slides/slide50.xml"/><Relationship Id="rId20" Type="http://schemas.openxmlformats.org/officeDocument/2006/relationships/slide" Target="slides/slide9.xml"/><Relationship Id="rId64" Type="http://schemas.openxmlformats.org/officeDocument/2006/relationships/slide" Target="slides/slide53.xml"/><Relationship Id="rId63" Type="http://schemas.openxmlformats.org/officeDocument/2006/relationships/slide" Target="slides/slide52.xml"/><Relationship Id="rId22" Type="http://schemas.openxmlformats.org/officeDocument/2006/relationships/slide" Target="slides/slide11.xml"/><Relationship Id="rId66" Type="http://schemas.openxmlformats.org/officeDocument/2006/relationships/slide" Target="slides/slide55.xml"/><Relationship Id="rId21" Type="http://schemas.openxmlformats.org/officeDocument/2006/relationships/slide" Target="slides/slide10.xml"/><Relationship Id="rId65" Type="http://schemas.openxmlformats.org/officeDocument/2006/relationships/slide" Target="slides/slide54.xml"/><Relationship Id="rId24" Type="http://schemas.openxmlformats.org/officeDocument/2006/relationships/slide" Target="slides/slide13.xml"/><Relationship Id="rId68" Type="http://schemas.openxmlformats.org/officeDocument/2006/relationships/slide" Target="slides/slide57.xml"/><Relationship Id="rId23" Type="http://schemas.openxmlformats.org/officeDocument/2006/relationships/slide" Target="slides/slide12.xml"/><Relationship Id="rId67" Type="http://schemas.openxmlformats.org/officeDocument/2006/relationships/slide" Target="slides/slide56.xml"/><Relationship Id="rId60" Type="http://schemas.openxmlformats.org/officeDocument/2006/relationships/slide" Target="slides/slide49.xml"/><Relationship Id="rId26" Type="http://schemas.openxmlformats.org/officeDocument/2006/relationships/slide" Target="slides/slide15.xml"/><Relationship Id="rId25" Type="http://schemas.openxmlformats.org/officeDocument/2006/relationships/slide" Target="slides/slide14.xml"/><Relationship Id="rId69" Type="http://schemas.openxmlformats.org/officeDocument/2006/relationships/slide" Target="slides/slide58.xml"/><Relationship Id="rId28" Type="http://schemas.openxmlformats.org/officeDocument/2006/relationships/slide" Target="slides/slide17.xml"/><Relationship Id="rId27" Type="http://schemas.openxmlformats.org/officeDocument/2006/relationships/slide" Target="slides/slide16.xml"/><Relationship Id="rId29" Type="http://schemas.openxmlformats.org/officeDocument/2006/relationships/slide" Target="slides/slide18.xml"/><Relationship Id="rId51" Type="http://schemas.openxmlformats.org/officeDocument/2006/relationships/slide" Target="slides/slide40.xml"/><Relationship Id="rId50" Type="http://schemas.openxmlformats.org/officeDocument/2006/relationships/slide" Target="slides/slide39.xml"/><Relationship Id="rId53" Type="http://schemas.openxmlformats.org/officeDocument/2006/relationships/slide" Target="slides/slide42.xml"/><Relationship Id="rId52" Type="http://schemas.openxmlformats.org/officeDocument/2006/relationships/slide" Target="slides/slide41.xml"/><Relationship Id="rId11" Type="http://schemas.openxmlformats.org/officeDocument/2006/relationships/notesMaster" Target="notesMasters/notesMaster1.xml"/><Relationship Id="rId55" Type="http://schemas.openxmlformats.org/officeDocument/2006/relationships/slide" Target="slides/slide44.xml"/><Relationship Id="rId10" Type="http://schemas.openxmlformats.org/officeDocument/2006/relationships/slideMaster" Target="slideMasters/slideMaster7.xml"/><Relationship Id="rId54" Type="http://schemas.openxmlformats.org/officeDocument/2006/relationships/slide" Target="slides/slide43.xml"/><Relationship Id="rId13" Type="http://schemas.openxmlformats.org/officeDocument/2006/relationships/slide" Target="slides/slide2.xml"/><Relationship Id="rId57" Type="http://schemas.openxmlformats.org/officeDocument/2006/relationships/slide" Target="slides/slide46.xml"/><Relationship Id="rId12" Type="http://schemas.openxmlformats.org/officeDocument/2006/relationships/slide" Target="slides/slide1.xml"/><Relationship Id="rId56" Type="http://schemas.openxmlformats.org/officeDocument/2006/relationships/slide" Target="slides/slide45.xml"/><Relationship Id="rId15" Type="http://schemas.openxmlformats.org/officeDocument/2006/relationships/slide" Target="slides/slide4.xml"/><Relationship Id="rId59" Type="http://schemas.openxmlformats.org/officeDocument/2006/relationships/slide" Target="slides/slide48.xml"/><Relationship Id="rId14" Type="http://schemas.openxmlformats.org/officeDocument/2006/relationships/slide" Target="slides/slide3.xml"/><Relationship Id="rId58" Type="http://schemas.openxmlformats.org/officeDocument/2006/relationships/slide" Target="slides/slide47.xml"/><Relationship Id="rId17" Type="http://schemas.openxmlformats.org/officeDocument/2006/relationships/slide" Target="slides/slide6.xml"/><Relationship Id="rId16" Type="http://schemas.openxmlformats.org/officeDocument/2006/relationships/slide" Target="slides/slide5.xml"/><Relationship Id="rId19" Type="http://schemas.openxmlformats.org/officeDocument/2006/relationships/slide" Target="slides/slide8.xml"/><Relationship Id="rId18" Type="http://schemas.openxmlformats.org/officeDocument/2006/relationships/slide" Target="slides/slide7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c8e6a216df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gc8e6a216df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cf9b924323_0_4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gcf9b924323_0_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25a123c2777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25a123c2777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g25a123c2777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241fa51e28f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g241fa51e28f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241fa51e28f_0_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relative to 2005 data</a:t>
            </a:r>
            <a:endParaRPr/>
          </a:p>
        </p:txBody>
      </p:sp>
      <p:sp>
        <p:nvSpPr>
          <p:cNvPr id="371" name="Google Shape;371;g241fa51e28f_0_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241fa51e28f_0_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g241fa51e28f_0_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241fa51e28f_0_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g241fa51e28f_0_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259ddb8e6c3_1_175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g259ddb8e6c3_1_17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25a123c2777_0_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g25a123c2777_0_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25a123c2777_0_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g25a123c2777_0_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25a123c2777_0_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g25a123c2777_0_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259ddb8e6c3_1_66:notes"/>
          <p:cNvSpPr/>
          <p:nvPr>
            <p:ph idx="2" type="sldImg"/>
          </p:nvPr>
        </p:nvSpPr>
        <p:spPr>
          <a:xfrm>
            <a:off x="700682" y="1143000"/>
            <a:ext cx="5456700" cy="3087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9" name="Google Shape;289;g259ddb8e6c3_1_66:notes"/>
          <p:cNvSpPr txBox="1"/>
          <p:nvPr>
            <p:ph idx="1" type="body"/>
          </p:nvPr>
        </p:nvSpPr>
        <p:spPr>
          <a:xfrm>
            <a:off x="685800" y="4400551"/>
            <a:ext cx="5486400" cy="3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275" spcFirstLastPara="1" rIns="91275" wrap="square" tIns="45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/>
              <a:t>Say: </a:t>
            </a:r>
            <a:r>
              <a:rPr lang="en-US" sz="1300"/>
              <a:t>Review the module objectives</a:t>
            </a:r>
            <a:endParaRPr/>
          </a:p>
        </p:txBody>
      </p:sp>
      <p:sp>
        <p:nvSpPr>
          <p:cNvPr id="290" name="Google Shape;290;g259ddb8e6c3_1_66:notes"/>
          <p:cNvSpPr txBox="1"/>
          <p:nvPr>
            <p:ph idx="12" type="sldNum"/>
          </p:nvPr>
        </p:nvSpPr>
        <p:spPr>
          <a:xfrm>
            <a:off x="3884614" y="8685215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650" lIns="91275" spcFirstLastPara="1" rIns="91275" wrap="square" tIns="4565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1" name="Google Shape;291;g259ddb8e6c3_1_66:notes"/>
          <p:cNvSpPr txBox="1"/>
          <p:nvPr>
            <p:ph idx="10" type="dt"/>
          </p:nvPr>
        </p:nvSpPr>
        <p:spPr>
          <a:xfrm>
            <a:off x="3884614" y="2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275" spcFirstLastPara="1" rIns="91275" wrap="square" tIns="4565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25a123c2777_0_3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g25a123c2777_0_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25a123c2777_0_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g25a123c2777_0_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25a123c2777_0_4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g25a123c2777_0_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241fa51e28f_0_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g241fa51e28f_0_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259ddb8e6c3_1_17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g259ddb8e6c3_1_17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259ddb8e6c3_1_5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Emphasize the criticality of students developing this skill, as it is central to identifying inefficiencies and determining what actions might be taken.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" name="Google Shape;446;g259ddb8e6c3_1_5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259ddb8e6c3_1_51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g259ddb8e6c3_1_5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259ddb8e6c3_1_5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Explain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that Pacific Northwest National Lab (PNNL) conducted an extensive application of BRT, together with measurement and verification.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Emphasize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the potential savings, and that these savings are based on applying BRT measures to the majority of building systems.</a:t>
            </a:r>
            <a:endParaRPr/>
          </a:p>
        </p:txBody>
      </p:sp>
      <p:sp>
        <p:nvSpPr>
          <p:cNvPr id="456" name="Google Shape;456;g259ddb8e6c3_1_5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259ddb8e6c3_1_5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Explain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that Pacific Northwest National Lab (PNNL) conducted an extensive application of BRT, together with measurement and verification.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Emphasize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the potential savings, and that these savings are based on applying BRT measures to the majority of building systems.</a:t>
            </a:r>
            <a:endParaRPr/>
          </a:p>
        </p:txBody>
      </p:sp>
      <p:sp>
        <p:nvSpPr>
          <p:cNvPr id="463" name="Google Shape;463;g259ddb8e6c3_1_5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259ddb8e6c3_1_5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Explain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that Pacific Northwest National Lab (PNNL) conducted an extensive application of BRT, together with measurement and verification.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Emphasize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the potential savings, and that these savings are based on applying BRT measures to the majority of building systems.</a:t>
            </a:r>
            <a:endParaRPr/>
          </a:p>
        </p:txBody>
      </p:sp>
      <p:sp>
        <p:nvSpPr>
          <p:cNvPr id="469" name="Google Shape;469;g259ddb8e6c3_1_5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fbfc0943ed_0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gfbfc0943ed_0_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259ddb8e6c3_1_5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g259ddb8e6c3_1_5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259ddb8e6c3_1_5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2" name="Google Shape;482;g259ddb8e6c3_1_5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259ddb8e6c3_1_5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Google Shape;487;g259ddb8e6c3_1_5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259ddb8e6c3_1_5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259ddb8e6c3_1_5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259ddb8e6c3_1_55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Explain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that Pacific Northwest National Lab (PNNL) conducted an extensive application of BRT, together with measurement and verification.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Emphasize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the potential savings, and that these savings are based on applying BRT measures to the majority of building systems.</a:t>
            </a:r>
            <a:endParaRPr/>
          </a:p>
        </p:txBody>
      </p:sp>
      <p:sp>
        <p:nvSpPr>
          <p:cNvPr id="498" name="Google Shape;498;g259ddb8e6c3_1_5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259ddb8e6c3_1_56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Explain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that Pacific Northwest National Lab (PNNL) conducted an extensive application of BRT, together with measurement and verification.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Emphasize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the potential savings, and that these savings are based on applying BRT measures to the majority of building systems.</a:t>
            </a:r>
            <a:endParaRPr/>
          </a:p>
        </p:txBody>
      </p:sp>
      <p:sp>
        <p:nvSpPr>
          <p:cNvPr id="505" name="Google Shape;505;g259ddb8e6c3_1_5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259ddb8e6c3_1_56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Explain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that Pacific Northwest National Lab (PNNL) conducted an extensive application of BRT, together with measurement and verification.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Emphasize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the potential savings, and that these savings are based on applying BRT measures to the majority of building systems.</a:t>
            </a:r>
            <a:endParaRPr/>
          </a:p>
        </p:txBody>
      </p:sp>
      <p:sp>
        <p:nvSpPr>
          <p:cNvPr id="513" name="Google Shape;513;g259ddb8e6c3_1_5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259ddb8e6c3_1_57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Explain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that Pacific Northwest National Lab (PNNL) conducted an extensive application of BRT, together with measurement and verification.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Emphasize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the potential savings, and that these savings are based on applying BRT measures to the majority of building systems.</a:t>
            </a:r>
            <a:endParaRPr/>
          </a:p>
        </p:txBody>
      </p:sp>
      <p:sp>
        <p:nvSpPr>
          <p:cNvPr id="520" name="Google Shape;520;g259ddb8e6c3_1_5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259ddb8e6c3_1_58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Explain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that Pacific Northwest National Lab (PNNL) conducted an extensive application of BRT, together with measurement and verification.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Emphasize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the potential savings, and that these savings are based on applying BRT measures to the majority of building systems.</a:t>
            </a:r>
            <a:endParaRPr/>
          </a:p>
        </p:txBody>
      </p:sp>
      <p:sp>
        <p:nvSpPr>
          <p:cNvPr id="528" name="Google Shape;528;g259ddb8e6c3_1_58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59ddb8e6c3_1_58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Explain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that Pacific Northwest National Lab (PNNL) conducted an extensive application of BRT, together with measurement and verification.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Emphasize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the potential savings, and that these savings are based on applying BRT measures to the majority of building systems.</a:t>
            </a:r>
            <a:endParaRPr/>
          </a:p>
        </p:txBody>
      </p:sp>
      <p:sp>
        <p:nvSpPr>
          <p:cNvPr id="535" name="Google Shape;535;g259ddb8e6c3_1_58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fbfc0943ed_0_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gfbfc0943ed_0_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259ddb8e6c3_1_59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Explain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that Pacific Northwest National Lab (PNNL) conducted an extensive application of BRT, together with measurement and verification.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Emphasize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the potential savings, and that these savings are based on applying BRT measures to the majority of building systems.</a:t>
            </a:r>
            <a:endParaRPr/>
          </a:p>
        </p:txBody>
      </p:sp>
      <p:sp>
        <p:nvSpPr>
          <p:cNvPr id="542" name="Google Shape;542;g259ddb8e6c3_1_59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259ddb8e6c3_1_59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Explain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that Pacific Northwest National Lab (PNNL) conducted an extensive application of BRT, together with measurement and verification.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Emphasize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the potential savings, and that these savings are based on applying BRT measures to the majority of building systems.</a:t>
            </a:r>
            <a:endParaRPr/>
          </a:p>
        </p:txBody>
      </p:sp>
      <p:sp>
        <p:nvSpPr>
          <p:cNvPr id="548" name="Google Shape;548;g259ddb8e6c3_1_59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259ddb8e6c3_1_60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Explain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that Pacific Northwest National Lab (PNNL) conducted an extensive application of BRT, together with measurement and verification.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Emphasize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the potential savings, and that these savings are based on applying BRT measures to the majority of building systems.</a:t>
            </a:r>
            <a:endParaRPr/>
          </a:p>
        </p:txBody>
      </p:sp>
      <p:sp>
        <p:nvSpPr>
          <p:cNvPr id="554" name="Google Shape;554;g259ddb8e6c3_1_60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259ddb8e6c3_1_6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Explain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that Pacific Northwest National Lab (PNNL) conducted an extensive application of BRT, together with measurement and verification.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Emphasize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the potential savings, and that these savings are based on applying BRT measures to the majority of building systems.</a:t>
            </a:r>
            <a:endParaRPr/>
          </a:p>
        </p:txBody>
      </p:sp>
      <p:sp>
        <p:nvSpPr>
          <p:cNvPr id="561" name="Google Shape;561;g259ddb8e6c3_1_6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259ddb8e6c3_1_6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Explain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that Pacific Northwest National Lab (PNNL) conducted an extensive application of BRT, together with measurement and verification.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Emphasize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the potential savings, and that these savings are based on applying BRT measures to the majority of building systems.</a:t>
            </a:r>
            <a:endParaRPr/>
          </a:p>
        </p:txBody>
      </p:sp>
      <p:sp>
        <p:nvSpPr>
          <p:cNvPr id="568" name="Google Shape;568;g259ddb8e6c3_1_6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259ddb8e6c3_1_6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Explain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that Pacific Northwest National Lab (PNNL) conducted an extensive application of BRT, together with measurement and verification.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Emphasize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the potential savings, and that these savings are based on applying BRT measures to the majority of building systems.</a:t>
            </a:r>
            <a:endParaRPr/>
          </a:p>
        </p:txBody>
      </p:sp>
      <p:sp>
        <p:nvSpPr>
          <p:cNvPr id="576" name="Google Shape;576;g259ddb8e6c3_1_6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259ddb8e6c3_1_6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Emphasize the criticality of students developing this skill, as it is central to identifying inefficiencies and determining what actions might be taken.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3" name="Google Shape;583;g259ddb8e6c3_1_6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g259ddb8e6c3_1_63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8" name="Google Shape;588;g259ddb8e6c3_1_6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g259ddb8e6c3_1_63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5" name="Google Shape;595;g259ddb8e6c3_1_6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259ddb8e6c3_1_8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2" name="Google Shape;602;g259ddb8e6c3_1_8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fbfc0943ed_0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gfbfc0943ed_0_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259ddb8e6c3_1_83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7" name="Google Shape;607;g259ddb8e6c3_1_8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259ddb8e6c3_1_1312:notes"/>
          <p:cNvSpPr/>
          <p:nvPr>
            <p:ph idx="2" type="sldImg"/>
          </p:nvPr>
        </p:nvSpPr>
        <p:spPr>
          <a:xfrm>
            <a:off x="700682" y="1143000"/>
            <a:ext cx="5456700" cy="3087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5" name="Google Shape;615;g259ddb8e6c3_1_1312:notes"/>
          <p:cNvSpPr txBox="1"/>
          <p:nvPr>
            <p:ph idx="1" type="body"/>
          </p:nvPr>
        </p:nvSpPr>
        <p:spPr>
          <a:xfrm>
            <a:off x="685800" y="4400551"/>
            <a:ext cx="5486400" cy="3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275" spcFirstLastPara="1" rIns="91275" wrap="square" tIns="45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/>
              <a:t>Say: </a:t>
            </a:r>
            <a:r>
              <a:rPr lang="en-US" sz="1300"/>
              <a:t>Review the module objectives</a:t>
            </a:r>
            <a:endParaRPr/>
          </a:p>
        </p:txBody>
      </p:sp>
      <p:sp>
        <p:nvSpPr>
          <p:cNvPr id="616" name="Google Shape;616;g259ddb8e6c3_1_1312:notes"/>
          <p:cNvSpPr txBox="1"/>
          <p:nvPr>
            <p:ph idx="12" type="sldNum"/>
          </p:nvPr>
        </p:nvSpPr>
        <p:spPr>
          <a:xfrm>
            <a:off x="3884614" y="8685215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650" lIns="91275" spcFirstLastPara="1" rIns="91275" wrap="square" tIns="4565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17" name="Google Shape;617;g259ddb8e6c3_1_1312:notes"/>
          <p:cNvSpPr txBox="1"/>
          <p:nvPr>
            <p:ph idx="10" type="dt"/>
          </p:nvPr>
        </p:nvSpPr>
        <p:spPr>
          <a:xfrm>
            <a:off x="3884614" y="2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275" spcFirstLastPara="1" rIns="91275" wrap="square" tIns="4565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g259ddb8e6c3_1_13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" name="Google Shape;623;g259ddb8e6c3_1_13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259ddb8e6c3_1_13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Explain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that Pacific Northwest National Lab (PNNL) conducted an extensive application of BRT, together with measurement and verification.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Emphasize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the potential savings, and that these savings are based on applying BRT measures to the majority of building systems.</a:t>
            </a:r>
            <a:endParaRPr/>
          </a:p>
        </p:txBody>
      </p:sp>
      <p:sp>
        <p:nvSpPr>
          <p:cNvPr id="628" name="Google Shape;628;g259ddb8e6c3_1_13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259ddb8e6c3_1_133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Explain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that Pacific Northwest National Lab (PNNL) conducted an extensive application of BRT, together with measurement and verification.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Emphasize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the potential savings, and that these savings are based on applying BRT measures to the majority of building systems.</a:t>
            </a:r>
            <a:endParaRPr/>
          </a:p>
        </p:txBody>
      </p:sp>
      <p:sp>
        <p:nvSpPr>
          <p:cNvPr id="636" name="Google Shape;636;g259ddb8e6c3_1_13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259ddb8e6c3_1_133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Explain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that Pacific Northwest National Lab (PNNL) conducted an extensive application of BRT, together with measurement and verification.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Emphasize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the potential savings, and that these savings are based on applying BRT measures to the majority of building systems.</a:t>
            </a:r>
            <a:endParaRPr/>
          </a:p>
        </p:txBody>
      </p:sp>
      <p:sp>
        <p:nvSpPr>
          <p:cNvPr id="645" name="Google Shape;645;g259ddb8e6c3_1_13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259ddb8e6c3_1_134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3" name="Google Shape;653;g259ddb8e6c3_1_13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g259ddb8e6c3_1_137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9" name="Google Shape;679;g259ddb8e6c3_1_13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g259ddb8e6c3_1_139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2" name="Google Shape;702;g259ddb8e6c3_1_139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259ddb8e6c3_1_14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3" name="Google Shape;723;g259ddb8e6c3_1_14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fbfc0943ed_0_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gfbfc0943ed_0_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g259ddb8e6c3_1_14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1" name="Google Shape;741;g259ddb8e6c3_1_14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6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g259ddb8e6c3_1_144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8" name="Google Shape;758;g259ddb8e6c3_1_14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g259ddb8e6c3_1_146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5" name="Google Shape;775;g259ddb8e6c3_1_14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g259ddb8e6c3_1_14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2" name="Google Shape;792;g259ddb8e6c3_1_147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Say: </a:t>
            </a:r>
            <a:r>
              <a:rPr lang="en-US"/>
              <a:t>Where does the heat go?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Instructor Note: </a:t>
            </a:r>
            <a:r>
              <a:rPr lang="en-US"/>
              <a:t>Explain one animation at a time.</a:t>
            </a:r>
            <a:endParaRPr/>
          </a:p>
        </p:txBody>
      </p:sp>
      <p:sp>
        <p:nvSpPr>
          <p:cNvPr id="793" name="Google Shape;793;g259ddb8e6c3_1_147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7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g259ddb8e6c3_1_150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9" name="Google Shape;819;g259ddb8e6c3_1_150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Say: </a:t>
            </a:r>
            <a:r>
              <a:rPr lang="en-US"/>
              <a:t>Where is the energy?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/>
              <a:t>Answer:</a:t>
            </a:r>
            <a:r>
              <a:rPr lang="en-US" sz="1300"/>
              <a:t> Fan motors (AHU supply fans, return fans, cooling tower fans), pump motors (chilled water, condenser water), and chiller.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Instructor Note: </a:t>
            </a:r>
            <a:r>
              <a:rPr lang="en-US"/>
              <a:t>Explain one animation at a time.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0" name="Google Shape;820;g259ddb8e6c3_1_150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g259ddb8e6c3_1_15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3" name="Google Shape;833;g259ddb8e6c3_1_15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6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g259ddb8e6c3_1_15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Explain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that Pacific Northwest National Lab (PNNL) conducted an extensive application of BRT, together with measurement and verification.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Emphasize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the potential savings, and that these savings are based on applying BRT measures to the majority of building systems.</a:t>
            </a:r>
            <a:endParaRPr/>
          </a:p>
        </p:txBody>
      </p:sp>
      <p:sp>
        <p:nvSpPr>
          <p:cNvPr id="838" name="Google Shape;838;g259ddb8e6c3_1_15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g259ddb8e6c3_1_15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Emphasize the criticality of students developing this skill, as it is central to identifying inefficiencies and determining what actions might be taken.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4" name="Google Shape;844;g259ddb8e6c3_1_15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g259ddb8e6c3_1_15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9" name="Google Shape;849;g259ddb8e6c3_1_15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0" name="Google Shape;850;g259ddb8e6c3_1_152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g259ddb8e6c3_1_15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7" name="Google Shape;857;g259ddb8e6c3_1_15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Say</a:t>
            </a:r>
            <a:r>
              <a:rPr lang="en-US"/>
              <a:t>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Set up the problem for them. Pause to give them a chance to work it out on their own. </a:t>
            </a:r>
            <a:endParaRPr/>
          </a:p>
        </p:txBody>
      </p:sp>
      <p:sp>
        <p:nvSpPr>
          <p:cNvPr id="858" name="Google Shape;858;g259ddb8e6c3_1_153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103c0df92fc_0_5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Explain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that Pacific Northwest National Lab (PNNL) conducted an extensive application of BRT, together with measurement and verification.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Emphasize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the potential savings, and that these savings are based on applying BRT measures to the majority of building systems.</a:t>
            </a:r>
            <a:endParaRPr/>
          </a:p>
        </p:txBody>
      </p:sp>
      <p:sp>
        <p:nvSpPr>
          <p:cNvPr id="330" name="Google Shape;330;g103c0df92fc_0_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g259ddb8e6c3_1_15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5" name="Google Shape;865;g259ddb8e6c3_1_154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Say</a:t>
            </a:r>
            <a:r>
              <a:rPr lang="en-US"/>
              <a:t>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Give them the answer and emphasize how effective using VFDs can be.</a:t>
            </a:r>
            <a:endParaRPr/>
          </a:p>
        </p:txBody>
      </p:sp>
      <p:sp>
        <p:nvSpPr>
          <p:cNvPr id="866" name="Google Shape;866;g259ddb8e6c3_1_154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g259ddb8e6c3_1_155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Explain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that Pacific Northwest National Lab (PNNL) conducted an extensive application of BRT, together with measurement and verification.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Emphasize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the potential savings, and that these savings are based on applying BRT measures to the majority of building systems.</a:t>
            </a:r>
            <a:endParaRPr/>
          </a:p>
        </p:txBody>
      </p:sp>
      <p:sp>
        <p:nvSpPr>
          <p:cNvPr id="874" name="Google Shape;874;g259ddb8e6c3_1_15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g259ddb8e6c3_1_155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3" name="Google Shape;883;g259ddb8e6c3_1_15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259ddb8e6c3_1_15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Explain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that Pacific Northwest National Lab (PNNL) conducted an extensive application of BRT, together with measurement and verification.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Emphasize 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the potential savings, and that these savings are based on applying BRT measures to the majority of building systems.</a:t>
            </a:r>
            <a:endParaRPr/>
          </a:p>
        </p:txBody>
      </p:sp>
      <p:sp>
        <p:nvSpPr>
          <p:cNvPr id="890" name="Google Shape;890;g259ddb8e6c3_1_15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cf9b924323_0_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gcf9b924323_0_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cf9b924323_0_3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gcf9b924323_0_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9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jpg"/><Relationship Id="rId3" Type="http://schemas.openxmlformats.org/officeDocument/2006/relationships/image" Target="../media/image9.jp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jpg"/><Relationship Id="rId3" Type="http://schemas.openxmlformats.org/officeDocument/2006/relationships/image" Target="../media/image1.jpg"/><Relationship Id="rId4" Type="http://schemas.openxmlformats.org/officeDocument/2006/relationships/image" Target="../media/image9.jp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jpg"/><Relationship Id="rId3" Type="http://schemas.openxmlformats.org/officeDocument/2006/relationships/image" Target="../media/image1.jpg"/><Relationship Id="rId4" Type="http://schemas.openxmlformats.org/officeDocument/2006/relationships/image" Target="../media/image9.jp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jpg"/><Relationship Id="rId4" Type="http://schemas.openxmlformats.org/officeDocument/2006/relationships/image" Target="../media/image9.jp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.jpg"/><Relationship Id="rId3" Type="http://schemas.openxmlformats.org/officeDocument/2006/relationships/image" Target="../media/image1.jpg"/><Relationship Id="rId4" Type="http://schemas.openxmlformats.org/officeDocument/2006/relationships/image" Target="../media/image9.jp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.jp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jpg"/><Relationship Id="rId4" Type="http://schemas.openxmlformats.org/officeDocument/2006/relationships/image" Target="../media/image9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_2lines_wLogos">
  <p:cSld name="Main_2lines_wLogos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/>
          <p:nvPr>
            <p:ph type="ctrTitle"/>
          </p:nvPr>
        </p:nvSpPr>
        <p:spPr>
          <a:xfrm>
            <a:off x="909900" y="1122350"/>
            <a:ext cx="10509000" cy="19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84615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500"/>
              <a:buFont typeface="Calibri"/>
              <a:buNone/>
              <a:defRPr b="0" i="0" sz="6500" u="none" cap="none" strike="noStrike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909900" y="3484750"/>
            <a:ext cx="10509000" cy="7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108333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1600"/>
              <a:buFont typeface="NTR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6" name="Google Shape;16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655828" y="5989864"/>
            <a:ext cx="1206500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82557" y="6021614"/>
            <a:ext cx="1206500" cy="43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/>
          <p:nvPr>
            <p:ph idx="2" type="body"/>
          </p:nvPr>
        </p:nvSpPr>
        <p:spPr>
          <a:xfrm>
            <a:off x="909900" y="4194175"/>
            <a:ext cx="10509000" cy="12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NTR"/>
              <a:buChar char="—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8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63" name="Google Shape;63;p12"/>
          <p:cNvSpPr txBox="1"/>
          <p:nvPr>
            <p:ph idx="1" type="body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64" name="Google Shape;64;p12"/>
          <p:cNvSpPr txBox="1"/>
          <p:nvPr>
            <p:ph idx="2" type="body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65" name="Google Shape;65;p1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68" name="Google Shape;68;p13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/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71" name="Google Shape;71;p14"/>
          <p:cNvSpPr txBox="1"/>
          <p:nvPr>
            <p:ph idx="1" type="body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72" name="Google Shape;72;p14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/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75" name="Google Shape;75;p15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6"/>
          <p:cNvSpPr txBox="1"/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  <p:sp>
        <p:nvSpPr>
          <p:cNvPr id="79" name="Google Shape;79;p16"/>
          <p:cNvSpPr txBox="1"/>
          <p:nvPr>
            <p:ph idx="1" type="subTitle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80" name="Google Shape;80;p16"/>
          <p:cNvSpPr txBox="1"/>
          <p:nvPr>
            <p:ph idx="2" type="body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81" name="Google Shape;81;p16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/>
        </p:txBody>
      </p:sp>
      <p:sp>
        <p:nvSpPr>
          <p:cNvPr id="84" name="Google Shape;84;p17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/>
          <p:nvPr>
            <p:ph hasCustomPrompt="1" type="title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87" name="Google Shape;87;p18"/>
          <p:cNvSpPr txBox="1"/>
          <p:nvPr>
            <p:ph idx="1" type="body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rtl="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88" name="Google Shape;88;p18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">
  <p:cSld name="Section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/>
          <p:nvPr>
            <p:ph type="title"/>
          </p:nvPr>
        </p:nvSpPr>
        <p:spPr>
          <a:xfrm>
            <a:off x="685800" y="1352113"/>
            <a:ext cx="10811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0">
            <a:noAutofit/>
          </a:bodyPr>
          <a:lstStyle>
            <a:lvl1pPr lvl="0" marR="0" rtl="0" algn="l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000"/>
              <a:buFont typeface="Calibri"/>
              <a:buNone/>
              <a:defRPr b="0" i="0" sz="6000" u="none" cap="none" strike="noStrike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7" name="Google Shape;97;p21"/>
          <p:cNvSpPr txBox="1"/>
          <p:nvPr>
            <p:ph idx="1" type="body"/>
          </p:nvPr>
        </p:nvSpPr>
        <p:spPr>
          <a:xfrm>
            <a:off x="685800" y="2833688"/>
            <a:ext cx="108117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8" name="Google Shape;98;p21"/>
          <p:cNvSpPr txBox="1"/>
          <p:nvPr/>
        </p:nvSpPr>
        <p:spPr>
          <a:xfrm>
            <a:off x="11153870" y="6333009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with Picture">
  <p:cSld name="Section with Picture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/>
          <p:nvPr>
            <p:ph type="title"/>
          </p:nvPr>
        </p:nvSpPr>
        <p:spPr>
          <a:xfrm>
            <a:off x="685800" y="1352113"/>
            <a:ext cx="6239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000"/>
              <a:buFont typeface="Calibri"/>
              <a:buNone/>
              <a:defRPr b="0" i="0" sz="6000" u="none" cap="none" strike="noStrike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1" name="Google Shape;101;p22"/>
          <p:cNvSpPr txBox="1"/>
          <p:nvPr>
            <p:ph idx="12" type="sldNum"/>
          </p:nvPr>
        </p:nvSpPr>
        <p:spPr>
          <a:xfrm>
            <a:off x="9448800" y="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2" name="Google Shape;102;p22"/>
          <p:cNvSpPr txBox="1"/>
          <p:nvPr>
            <p:ph idx="1" type="body"/>
          </p:nvPr>
        </p:nvSpPr>
        <p:spPr>
          <a:xfrm>
            <a:off x="685800" y="2833688"/>
            <a:ext cx="62397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3" name="Google Shape;103;p22"/>
          <p:cNvSpPr/>
          <p:nvPr/>
        </p:nvSpPr>
        <p:spPr>
          <a:xfrm>
            <a:off x="6925456" y="871666"/>
            <a:ext cx="4572000" cy="45720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_3lines+Text">
  <p:cSld name="Main_3lines+Tex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/>
          <p:nvPr>
            <p:ph type="ctrTitle"/>
          </p:nvPr>
        </p:nvSpPr>
        <p:spPr>
          <a:xfrm>
            <a:off x="766719" y="1122363"/>
            <a:ext cx="10755351" cy="26876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84615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500"/>
              <a:buFont typeface="Calibri"/>
              <a:buNone/>
              <a:defRPr b="0" i="0" sz="6500" u="none" cap="none" strike="noStrike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1" name="Google Shape;21;p3"/>
          <p:cNvSpPr txBox="1"/>
          <p:nvPr>
            <p:ph idx="1" type="subTitle"/>
          </p:nvPr>
        </p:nvSpPr>
        <p:spPr>
          <a:xfrm>
            <a:off x="766720" y="3810000"/>
            <a:ext cx="10755350" cy="16521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108333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1600"/>
              <a:buFont typeface="NTR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3"/>
          <p:cNvSpPr txBox="1"/>
          <p:nvPr/>
        </p:nvSpPr>
        <p:spPr>
          <a:xfrm>
            <a:off x="11153870" y="6333009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40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reak Time">
  <p:cSld name="Break Time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3"/>
          <p:cNvSpPr txBox="1"/>
          <p:nvPr>
            <p:ph type="title"/>
          </p:nvPr>
        </p:nvSpPr>
        <p:spPr>
          <a:xfrm>
            <a:off x="685800" y="1352113"/>
            <a:ext cx="6239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000"/>
              <a:buFont typeface="Calibri"/>
              <a:buNone/>
              <a:defRPr b="0" i="0" sz="6000" u="none" cap="none" strike="noStrike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6" name="Google Shape;106;p23"/>
          <p:cNvSpPr txBox="1"/>
          <p:nvPr>
            <p:ph idx="12" type="sldNum"/>
          </p:nvPr>
        </p:nvSpPr>
        <p:spPr>
          <a:xfrm>
            <a:off x="9448800" y="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7" name="Google Shape;107;p23"/>
          <p:cNvSpPr txBox="1"/>
          <p:nvPr>
            <p:ph idx="1" type="body"/>
          </p:nvPr>
        </p:nvSpPr>
        <p:spPr>
          <a:xfrm>
            <a:off x="685800" y="2833688"/>
            <a:ext cx="4980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08" name="Google Shape;108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925456" y="914400"/>
            <a:ext cx="4572000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sic Slide A">
  <p:cSld name="Basic Slide A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4"/>
          <p:cNvSpPr txBox="1"/>
          <p:nvPr>
            <p:ph idx="12" type="sldNum"/>
          </p:nvPr>
        </p:nvSpPr>
        <p:spPr>
          <a:xfrm>
            <a:off x="11530360" y="0"/>
            <a:ext cx="6615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1" name="Google Shape;111;p24"/>
          <p:cNvSpPr txBox="1"/>
          <p:nvPr>
            <p:ph type="title"/>
          </p:nvPr>
        </p:nvSpPr>
        <p:spPr>
          <a:xfrm>
            <a:off x="685799" y="88900"/>
            <a:ext cx="10844700" cy="8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Char char="●"/>
              <a:defRPr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24"/>
          <p:cNvSpPr txBox="1"/>
          <p:nvPr>
            <p:ph idx="1" type="body"/>
          </p:nvPr>
        </p:nvSpPr>
        <p:spPr>
          <a:xfrm>
            <a:off x="685800" y="1148577"/>
            <a:ext cx="10833000" cy="511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Courier New"/>
              <a:buNone/>
              <a:defRPr b="1" i="0" sz="20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05B54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TR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_2lines_wLogos">
  <p:cSld name="Main_2lines_wLogos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6"/>
          <p:cNvSpPr txBox="1"/>
          <p:nvPr>
            <p:ph type="ctrTitle"/>
          </p:nvPr>
        </p:nvSpPr>
        <p:spPr>
          <a:xfrm>
            <a:off x="909900" y="1122350"/>
            <a:ext cx="10509000" cy="19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84615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500"/>
              <a:buFont typeface="Calibri"/>
              <a:buNone/>
              <a:defRPr b="0" i="0" sz="6500" u="none" cap="none" strike="noStrike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9" name="Google Shape;119;p26"/>
          <p:cNvSpPr txBox="1"/>
          <p:nvPr>
            <p:ph idx="1" type="subTitle"/>
          </p:nvPr>
        </p:nvSpPr>
        <p:spPr>
          <a:xfrm>
            <a:off x="909900" y="3484750"/>
            <a:ext cx="10509000" cy="7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108333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1600"/>
              <a:buFont typeface="NTR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20" name="Google Shape;120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655828" y="5989864"/>
            <a:ext cx="1206500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82557" y="6021614"/>
            <a:ext cx="1206500" cy="43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6"/>
          <p:cNvSpPr txBox="1"/>
          <p:nvPr>
            <p:ph idx="2" type="body"/>
          </p:nvPr>
        </p:nvSpPr>
        <p:spPr>
          <a:xfrm>
            <a:off x="909900" y="4194175"/>
            <a:ext cx="10509000" cy="12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NTR"/>
              <a:buChar char="—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8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_3lines+Text">
  <p:cSld name="Main_3lines+Text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7"/>
          <p:cNvSpPr txBox="1"/>
          <p:nvPr>
            <p:ph type="ctrTitle"/>
          </p:nvPr>
        </p:nvSpPr>
        <p:spPr>
          <a:xfrm>
            <a:off x="766719" y="1122363"/>
            <a:ext cx="10755300" cy="268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84615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500"/>
              <a:buFont typeface="Calibri"/>
              <a:buNone/>
              <a:defRPr b="0" i="0" sz="6500" u="none" cap="none" strike="noStrike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5" name="Google Shape;125;p27"/>
          <p:cNvSpPr txBox="1"/>
          <p:nvPr>
            <p:ph idx="1" type="subTitle"/>
          </p:nvPr>
        </p:nvSpPr>
        <p:spPr>
          <a:xfrm>
            <a:off x="766720" y="3810000"/>
            <a:ext cx="10755300" cy="165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108333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1600"/>
              <a:buFont typeface="NTR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6" name="Google Shape;126;p27"/>
          <p:cNvSpPr txBox="1"/>
          <p:nvPr/>
        </p:nvSpPr>
        <p:spPr>
          <a:xfrm>
            <a:off x="11153870" y="6333009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40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_3lines_wLogos">
  <p:cSld name="Main_3lines_wLogos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8"/>
          <p:cNvSpPr txBox="1"/>
          <p:nvPr>
            <p:ph type="ctrTitle"/>
          </p:nvPr>
        </p:nvSpPr>
        <p:spPr>
          <a:xfrm>
            <a:off x="766719" y="1122363"/>
            <a:ext cx="10755300" cy="26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84615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500"/>
              <a:buFont typeface="Calibri"/>
              <a:buNone/>
              <a:defRPr b="0" i="0" sz="6500" u="none" cap="none" strike="noStrike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9" name="Google Shape;129;p28"/>
          <p:cNvSpPr txBox="1"/>
          <p:nvPr>
            <p:ph idx="1" type="subTitle"/>
          </p:nvPr>
        </p:nvSpPr>
        <p:spPr>
          <a:xfrm>
            <a:off x="766720" y="3809113"/>
            <a:ext cx="10755300" cy="12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1600"/>
              <a:buFont typeface="NTR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30" name="Google Shape;130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85799" y="5812064"/>
            <a:ext cx="2425699" cy="85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43753" y="5989864"/>
            <a:ext cx="1206500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82507" y="6053364"/>
            <a:ext cx="1206500" cy="43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40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_wPicture">
  <p:cSld name="Main_wPicture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9"/>
          <p:cNvSpPr txBox="1"/>
          <p:nvPr>
            <p:ph type="ctrTitle"/>
          </p:nvPr>
        </p:nvSpPr>
        <p:spPr>
          <a:xfrm>
            <a:off x="762001" y="1122363"/>
            <a:ext cx="6163500" cy="23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84615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500"/>
              <a:buFont typeface="Calibri"/>
              <a:buNone/>
              <a:defRPr b="0" i="0" sz="6500" u="none" cap="none" strike="noStrike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5" name="Google Shape;135;p29"/>
          <p:cNvSpPr txBox="1"/>
          <p:nvPr>
            <p:ph idx="1" type="subTitle"/>
          </p:nvPr>
        </p:nvSpPr>
        <p:spPr>
          <a:xfrm>
            <a:off x="762000" y="3466165"/>
            <a:ext cx="6163500" cy="19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108333"/>
              </a:lnSpc>
              <a:spcBef>
                <a:spcPts val="2400"/>
              </a:spcBef>
              <a:spcAft>
                <a:spcPts val="0"/>
              </a:spcAft>
              <a:buClr>
                <a:srgbClr val="32964B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1600"/>
              <a:buFont typeface="NTR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6" name="Google Shape;136;p29"/>
          <p:cNvSpPr/>
          <p:nvPr/>
        </p:nvSpPr>
        <p:spPr>
          <a:xfrm>
            <a:off x="6925456" y="871666"/>
            <a:ext cx="4572000" cy="45720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29"/>
          <p:cNvSpPr txBox="1"/>
          <p:nvPr/>
        </p:nvSpPr>
        <p:spPr>
          <a:xfrm>
            <a:off x="8265583" y="2705332"/>
            <a:ext cx="1989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Place your own image to fill a circular shape at this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size and placement as shown</a:t>
            </a:r>
            <a:endParaRPr b="0" i="0" sz="1200" u="none" cap="none" strike="noStrike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84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_2lines+Text">
  <p:cSld name="Main_2lines+Text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0"/>
          <p:cNvSpPr txBox="1"/>
          <p:nvPr>
            <p:ph type="ctrTitle"/>
          </p:nvPr>
        </p:nvSpPr>
        <p:spPr>
          <a:xfrm>
            <a:off x="758627" y="1122363"/>
            <a:ext cx="10755300" cy="23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84615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500"/>
              <a:buFont typeface="Calibri"/>
              <a:buNone/>
              <a:defRPr b="0" i="0" sz="6500" u="none" cap="none" strike="noStrike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0" name="Google Shape;140;p30"/>
          <p:cNvSpPr txBox="1"/>
          <p:nvPr/>
        </p:nvSpPr>
        <p:spPr>
          <a:xfrm>
            <a:off x="685799" y="3453273"/>
            <a:ext cx="10755300" cy="16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30"/>
          <p:cNvSpPr txBox="1"/>
          <p:nvPr>
            <p:ph idx="1" type="body"/>
          </p:nvPr>
        </p:nvSpPr>
        <p:spPr>
          <a:xfrm>
            <a:off x="766757" y="3468576"/>
            <a:ext cx="10755300" cy="70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NTR"/>
              <a:buChar char="—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2" name="Google Shape;142;p30"/>
          <p:cNvSpPr txBox="1"/>
          <p:nvPr>
            <p:ph idx="2" type="body"/>
          </p:nvPr>
        </p:nvSpPr>
        <p:spPr>
          <a:xfrm>
            <a:off x="766720" y="4193913"/>
            <a:ext cx="10755300" cy="12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NTR"/>
              <a:buChar char="—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84">
          <p15:clr>
            <a:srgbClr val="FBAE40"/>
          </p15:clr>
        </p15:guide>
        <p15:guide id="2" orient="horz" pos="26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with logos">
  <p:cSld name="Title Slide with logos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1"/>
          <p:cNvSpPr txBox="1"/>
          <p:nvPr>
            <p:ph type="ctrTitle"/>
          </p:nvPr>
        </p:nvSpPr>
        <p:spPr>
          <a:xfrm>
            <a:off x="685799" y="1122363"/>
            <a:ext cx="10755300" cy="16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lvl="0" rtl="0" algn="l">
              <a:lnSpc>
                <a:spcPct val="84615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500"/>
              <a:buFont typeface="Calibri"/>
              <a:buChar char="●"/>
              <a:defRPr sz="6500"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31"/>
          <p:cNvSpPr txBox="1"/>
          <p:nvPr>
            <p:ph idx="1" type="subTitle"/>
          </p:nvPr>
        </p:nvSpPr>
        <p:spPr>
          <a:xfrm>
            <a:off x="685800" y="2743200"/>
            <a:ext cx="107553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400"/>
              <a:buNone/>
              <a:defRPr sz="2400"/>
            </a:lvl1pPr>
            <a:lvl2pPr lvl="1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6" name="Google Shape;146;p31"/>
          <p:cNvSpPr txBox="1"/>
          <p:nvPr>
            <p:ph idx="12" type="sldNum"/>
          </p:nvPr>
        </p:nvSpPr>
        <p:spPr>
          <a:xfrm>
            <a:off x="9448800" y="6485178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500">
                <a:solidFill>
                  <a:srgbClr val="666666"/>
                </a:solidFill>
              </a:defRPr>
            </a:lvl1pPr>
            <a:lvl2pPr indent="0" lvl="1" marL="0" rtl="0" algn="r">
              <a:spcBef>
                <a:spcPts val="0"/>
              </a:spcBef>
              <a:buNone/>
              <a:defRPr sz="1500">
                <a:solidFill>
                  <a:srgbClr val="666666"/>
                </a:solidFill>
              </a:defRPr>
            </a:lvl2pPr>
            <a:lvl3pPr indent="0" lvl="2" marL="0" rtl="0" algn="r">
              <a:spcBef>
                <a:spcPts val="0"/>
              </a:spcBef>
              <a:buNone/>
              <a:defRPr sz="1500">
                <a:solidFill>
                  <a:srgbClr val="666666"/>
                </a:solidFill>
              </a:defRPr>
            </a:lvl3pPr>
            <a:lvl4pPr indent="0" lvl="3" marL="0" rtl="0" algn="r">
              <a:spcBef>
                <a:spcPts val="0"/>
              </a:spcBef>
              <a:buNone/>
              <a:defRPr sz="1500">
                <a:solidFill>
                  <a:srgbClr val="666666"/>
                </a:solidFill>
              </a:defRPr>
            </a:lvl4pPr>
            <a:lvl5pPr indent="0" lvl="4" marL="0" rtl="0" algn="r">
              <a:spcBef>
                <a:spcPts val="0"/>
              </a:spcBef>
              <a:buNone/>
              <a:defRPr sz="1500">
                <a:solidFill>
                  <a:srgbClr val="666666"/>
                </a:solidFill>
              </a:defRPr>
            </a:lvl5pPr>
            <a:lvl6pPr indent="0" lvl="5" marL="0" rtl="0" algn="r">
              <a:spcBef>
                <a:spcPts val="0"/>
              </a:spcBef>
              <a:buNone/>
              <a:defRPr sz="1500">
                <a:solidFill>
                  <a:srgbClr val="666666"/>
                </a:solidFill>
              </a:defRPr>
            </a:lvl6pPr>
            <a:lvl7pPr indent="0" lvl="6" marL="0" rtl="0" algn="r">
              <a:spcBef>
                <a:spcPts val="0"/>
              </a:spcBef>
              <a:buNone/>
              <a:defRPr sz="1500">
                <a:solidFill>
                  <a:srgbClr val="666666"/>
                </a:solidFill>
              </a:defRPr>
            </a:lvl7pPr>
            <a:lvl8pPr indent="0" lvl="7" marL="0" rtl="0" algn="r">
              <a:spcBef>
                <a:spcPts val="0"/>
              </a:spcBef>
              <a:buNone/>
              <a:defRPr sz="1500">
                <a:solidFill>
                  <a:srgbClr val="666666"/>
                </a:solidFill>
              </a:defRPr>
            </a:lvl8pPr>
            <a:lvl9pPr indent="0" lvl="8" marL="0" rtl="0" algn="r">
              <a:spcBef>
                <a:spcPts val="0"/>
              </a:spcBef>
              <a:buNone/>
              <a:defRPr sz="1500">
                <a:solidFill>
                  <a:srgbClr val="666666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7" name="Google Shape;147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85799" y="5812064"/>
            <a:ext cx="2425699" cy="85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43753" y="5989864"/>
            <a:ext cx="1206500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82507" y="6053364"/>
            <a:ext cx="1206500" cy="43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se_wSubHed+Text+Checks">
  <p:cSld name="Base_wSubHed+Text+Checks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3"/>
          <p:cNvSpPr txBox="1"/>
          <p:nvPr>
            <p:ph idx="12" type="sldNum"/>
          </p:nvPr>
        </p:nvSpPr>
        <p:spPr>
          <a:xfrm>
            <a:off x="11530360" y="0"/>
            <a:ext cx="6615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6" name="Google Shape;156;p33"/>
          <p:cNvSpPr txBox="1"/>
          <p:nvPr>
            <p:ph type="title"/>
          </p:nvPr>
        </p:nvSpPr>
        <p:spPr>
          <a:xfrm>
            <a:off x="667102" y="140659"/>
            <a:ext cx="11006400" cy="660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  <a:defRPr b="0" i="0" sz="4500" u="none" cap="none" strike="noStrike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57" name="Google Shape;157;p33"/>
          <p:cNvSpPr txBox="1"/>
          <p:nvPr>
            <p:ph idx="1" type="body"/>
          </p:nvPr>
        </p:nvSpPr>
        <p:spPr>
          <a:xfrm>
            <a:off x="696908" y="1262807"/>
            <a:ext cx="8147700" cy="512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05B54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05B54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TR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8" name="Google Shape;158;p33"/>
          <p:cNvSpPr txBox="1"/>
          <p:nvPr>
            <p:ph idx="2" type="body"/>
          </p:nvPr>
        </p:nvSpPr>
        <p:spPr>
          <a:xfrm>
            <a:off x="9301222" y="1262218"/>
            <a:ext cx="2387400" cy="33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2800"/>
              <a:buFont typeface="Noto Sans Symbols"/>
              <a:buChar char="✔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505B54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05B54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TR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9" name="Google Shape;159;p33"/>
          <p:cNvSpPr txBox="1"/>
          <p:nvPr/>
        </p:nvSpPr>
        <p:spPr>
          <a:xfrm>
            <a:off x="11153870" y="6333009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408">
          <p15:clr>
            <a:srgbClr val="FBAE40"/>
          </p15:clr>
        </p15:guide>
        <p15:guide id="2" pos="5856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se_wSubHed+Text">
  <p:cSld name="Base_wSubHed+Text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4"/>
          <p:cNvSpPr txBox="1"/>
          <p:nvPr>
            <p:ph idx="12" type="sldNum"/>
          </p:nvPr>
        </p:nvSpPr>
        <p:spPr>
          <a:xfrm>
            <a:off x="11530360" y="0"/>
            <a:ext cx="6615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2" name="Google Shape;162;p34"/>
          <p:cNvSpPr txBox="1"/>
          <p:nvPr>
            <p:ph type="title"/>
          </p:nvPr>
        </p:nvSpPr>
        <p:spPr>
          <a:xfrm>
            <a:off x="682217" y="140659"/>
            <a:ext cx="11006400" cy="70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  <a:defRPr b="0" i="0" sz="4500" u="none" cap="none" strike="noStrike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3" name="Google Shape;163;p34"/>
          <p:cNvSpPr txBox="1"/>
          <p:nvPr>
            <p:ph idx="1" type="body"/>
          </p:nvPr>
        </p:nvSpPr>
        <p:spPr>
          <a:xfrm>
            <a:off x="698401" y="1261739"/>
            <a:ext cx="10990200" cy="51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None/>
              <a:defRPr b="1" i="0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05B54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05B54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TR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792">
          <p15:clr>
            <a:srgbClr val="FBAE40"/>
          </p15:clr>
        </p15:guide>
        <p15:guide id="2" pos="432">
          <p15:clr>
            <a:srgbClr val="FBAE40"/>
          </p15:clr>
        </p15:guide>
        <p15:guide id="3" orient="horz" pos="40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_3lines_wLogos">
  <p:cSld name="Main_3lines_wLogo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ctrTitle"/>
          </p:nvPr>
        </p:nvSpPr>
        <p:spPr>
          <a:xfrm>
            <a:off x="766719" y="1122363"/>
            <a:ext cx="10755351" cy="2686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84615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500"/>
              <a:buFont typeface="Calibri"/>
              <a:buNone/>
              <a:defRPr b="0" i="0" sz="6500" u="none" cap="none" strike="noStrike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" type="subTitle"/>
          </p:nvPr>
        </p:nvSpPr>
        <p:spPr>
          <a:xfrm>
            <a:off x="766720" y="3809113"/>
            <a:ext cx="10755350" cy="12710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1600"/>
              <a:buFont typeface="NTR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6" name="Google Shape;26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85799" y="5812064"/>
            <a:ext cx="2425700" cy="85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43753" y="5989864"/>
            <a:ext cx="1206500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82507" y="6053364"/>
            <a:ext cx="1206500" cy="43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40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se_wPreHed+Title_wBullets+Exercise+Checks">
  <p:cSld name="Base_wPreHed+Title_wBullets+Exercise+Checks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5"/>
          <p:cNvSpPr txBox="1"/>
          <p:nvPr>
            <p:ph idx="12" type="sldNum"/>
          </p:nvPr>
        </p:nvSpPr>
        <p:spPr>
          <a:xfrm>
            <a:off x="11530360" y="0"/>
            <a:ext cx="6615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6" name="Google Shape;166;p35"/>
          <p:cNvSpPr txBox="1"/>
          <p:nvPr>
            <p:ph type="title"/>
          </p:nvPr>
        </p:nvSpPr>
        <p:spPr>
          <a:xfrm>
            <a:off x="1742277" y="234669"/>
            <a:ext cx="99462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  <a:defRPr b="0" i="0" sz="4500" u="none" cap="none" strike="noStrike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7" name="Google Shape;167;p35"/>
          <p:cNvSpPr txBox="1"/>
          <p:nvPr>
            <p:ph idx="1" type="body"/>
          </p:nvPr>
        </p:nvSpPr>
        <p:spPr>
          <a:xfrm>
            <a:off x="700020" y="354911"/>
            <a:ext cx="1026000" cy="357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Courier New"/>
              <a:buNone/>
              <a:defRPr b="1" sz="2000" cap="non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05B54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TR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8" name="Google Shape;168;p35"/>
          <p:cNvSpPr txBox="1"/>
          <p:nvPr>
            <p:ph idx="2" type="body"/>
          </p:nvPr>
        </p:nvSpPr>
        <p:spPr>
          <a:xfrm>
            <a:off x="9301222" y="1262218"/>
            <a:ext cx="2387400" cy="33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2800"/>
              <a:buFont typeface="Noto Sans Symbols"/>
              <a:buChar char="✔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505B54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05B54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TR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9" name="Google Shape;169;p35"/>
          <p:cNvSpPr txBox="1"/>
          <p:nvPr>
            <p:ph idx="3" type="body"/>
          </p:nvPr>
        </p:nvSpPr>
        <p:spPr>
          <a:xfrm>
            <a:off x="685801" y="1270309"/>
            <a:ext cx="8021100" cy="33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5974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3640"/>
              <a:buFont typeface="Arial"/>
              <a:buChar char="•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2700"/>
              </a:spcBef>
              <a:spcAft>
                <a:spcPts val="0"/>
              </a:spcAft>
              <a:buClr>
                <a:srgbClr val="505B54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05B54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TR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0" name="Google Shape;170;p35"/>
          <p:cNvSpPr txBox="1"/>
          <p:nvPr>
            <p:ph idx="4" type="body"/>
          </p:nvPr>
        </p:nvSpPr>
        <p:spPr>
          <a:xfrm>
            <a:off x="697179" y="4851246"/>
            <a:ext cx="10991400" cy="8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None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05B54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TR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08">
          <p15:clr>
            <a:srgbClr val="FBAE40"/>
          </p15:clr>
        </p15:guide>
        <p15:guide id="2" pos="5856">
          <p15:clr>
            <a:srgbClr val="FBAE40"/>
          </p15:clr>
        </p15:guide>
        <p15:guide id="3" orient="horz" pos="304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se_wPreHed+Title_wBullets+List">
  <p:cSld name="Base_wPreHed+Title_wBullets+List"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6"/>
          <p:cNvSpPr txBox="1"/>
          <p:nvPr>
            <p:ph idx="12" type="sldNum"/>
          </p:nvPr>
        </p:nvSpPr>
        <p:spPr>
          <a:xfrm>
            <a:off x="11530360" y="0"/>
            <a:ext cx="6615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3" name="Google Shape;173;p36"/>
          <p:cNvSpPr txBox="1"/>
          <p:nvPr>
            <p:ph type="title"/>
          </p:nvPr>
        </p:nvSpPr>
        <p:spPr>
          <a:xfrm>
            <a:off x="1973181" y="79782"/>
            <a:ext cx="9715500" cy="761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  <a:defRPr b="0" i="0" sz="4500" u="none" cap="none" strike="noStrike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74" name="Google Shape;174;p36"/>
          <p:cNvSpPr txBox="1"/>
          <p:nvPr>
            <p:ph idx="1" type="body"/>
          </p:nvPr>
        </p:nvSpPr>
        <p:spPr>
          <a:xfrm>
            <a:off x="691928" y="152610"/>
            <a:ext cx="1257000" cy="549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Courier New"/>
              <a:buNone/>
              <a:defRPr b="1" sz="2000" cap="non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05B54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TR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5" name="Google Shape;175;p36"/>
          <p:cNvSpPr txBox="1"/>
          <p:nvPr>
            <p:ph idx="2" type="body"/>
          </p:nvPr>
        </p:nvSpPr>
        <p:spPr>
          <a:xfrm>
            <a:off x="685800" y="3886664"/>
            <a:ext cx="11002800" cy="24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800"/>
              <a:buFont typeface="Merriweather Sans"/>
              <a:buChar char="—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05B54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05B54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TR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6" name="Google Shape;176;p36"/>
          <p:cNvSpPr txBox="1"/>
          <p:nvPr>
            <p:ph idx="3" type="body"/>
          </p:nvPr>
        </p:nvSpPr>
        <p:spPr>
          <a:xfrm>
            <a:off x="685801" y="1270309"/>
            <a:ext cx="11002800" cy="25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5974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3640"/>
              <a:buFont typeface="Arial"/>
              <a:buChar char="•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2700"/>
              </a:spcBef>
              <a:spcAft>
                <a:spcPts val="0"/>
              </a:spcAft>
              <a:buClr>
                <a:srgbClr val="505B54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05B54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TR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08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se_wPreHed+Title_wBullets+Checks">
  <p:cSld name="Base_wPreHed+Title_wBullets+Checks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7"/>
          <p:cNvSpPr txBox="1"/>
          <p:nvPr>
            <p:ph idx="12" type="sldNum"/>
          </p:nvPr>
        </p:nvSpPr>
        <p:spPr>
          <a:xfrm>
            <a:off x="11530360" y="0"/>
            <a:ext cx="6615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9" name="Google Shape;179;p37"/>
          <p:cNvSpPr txBox="1"/>
          <p:nvPr>
            <p:ph type="title"/>
          </p:nvPr>
        </p:nvSpPr>
        <p:spPr>
          <a:xfrm>
            <a:off x="1742277" y="129472"/>
            <a:ext cx="9946200" cy="70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  <a:defRPr b="0" i="0" sz="4500" u="none" cap="none" strike="noStrike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0" name="Google Shape;180;p37"/>
          <p:cNvSpPr txBox="1"/>
          <p:nvPr>
            <p:ph idx="1" type="body"/>
          </p:nvPr>
        </p:nvSpPr>
        <p:spPr>
          <a:xfrm>
            <a:off x="691928" y="339866"/>
            <a:ext cx="1026000" cy="425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Courier New"/>
              <a:buNone/>
              <a:defRPr b="1" sz="2000" cap="non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05B54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TR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1" name="Google Shape;181;p37"/>
          <p:cNvSpPr txBox="1"/>
          <p:nvPr>
            <p:ph idx="2" type="body"/>
          </p:nvPr>
        </p:nvSpPr>
        <p:spPr>
          <a:xfrm>
            <a:off x="698401" y="1253646"/>
            <a:ext cx="7871700" cy="49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05B54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05B54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TR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2" name="Google Shape;182;p37"/>
          <p:cNvSpPr txBox="1"/>
          <p:nvPr>
            <p:ph idx="3" type="body"/>
          </p:nvPr>
        </p:nvSpPr>
        <p:spPr>
          <a:xfrm>
            <a:off x="9305589" y="1254126"/>
            <a:ext cx="2382900" cy="497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2800"/>
              <a:buFont typeface="Noto Sans Symbols"/>
              <a:buChar char="✔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505B54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05B54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TR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08">
          <p15:clr>
            <a:srgbClr val="FBAE40"/>
          </p15:clr>
        </p15:guide>
        <p15:guide id="2" pos="5856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_3lines_wLogos">
  <p:cSld name="Main_3lines_wLogos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8"/>
          <p:cNvSpPr txBox="1"/>
          <p:nvPr>
            <p:ph type="ctrTitle"/>
          </p:nvPr>
        </p:nvSpPr>
        <p:spPr>
          <a:xfrm>
            <a:off x="766719" y="1122363"/>
            <a:ext cx="10755300" cy="26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84615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500"/>
              <a:buFont typeface="Calibri"/>
              <a:buNone/>
              <a:defRPr b="0" i="0" sz="6500" u="none" cap="none" strike="noStrike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5" name="Google Shape;185;p38"/>
          <p:cNvSpPr txBox="1"/>
          <p:nvPr>
            <p:ph idx="1" type="subTitle"/>
          </p:nvPr>
        </p:nvSpPr>
        <p:spPr>
          <a:xfrm>
            <a:off x="766720" y="3809113"/>
            <a:ext cx="10755300" cy="12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1600"/>
              <a:buFont typeface="NTR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86" name="Google Shape;186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85799" y="5812064"/>
            <a:ext cx="2425699" cy="85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43753" y="5989864"/>
            <a:ext cx="1206500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82507" y="6053364"/>
            <a:ext cx="1206500" cy="43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38"/>
          <p:cNvSpPr txBox="1"/>
          <p:nvPr>
            <p:ph idx="12" type="sldNum"/>
          </p:nvPr>
        </p:nvSpPr>
        <p:spPr>
          <a:xfrm>
            <a:off x="11153870" y="6333009"/>
            <a:ext cx="731700" cy="525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40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_wPicture">
  <p:cSld name="Main_wPicture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9"/>
          <p:cNvSpPr txBox="1"/>
          <p:nvPr>
            <p:ph type="ctrTitle"/>
          </p:nvPr>
        </p:nvSpPr>
        <p:spPr>
          <a:xfrm>
            <a:off x="762001" y="1122363"/>
            <a:ext cx="6163500" cy="23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84615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500"/>
              <a:buFont typeface="Calibri"/>
              <a:buNone/>
              <a:defRPr b="0" i="0" sz="6500" u="none" cap="none" strike="noStrike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2" name="Google Shape;192;p39"/>
          <p:cNvSpPr txBox="1"/>
          <p:nvPr>
            <p:ph idx="1" type="subTitle"/>
          </p:nvPr>
        </p:nvSpPr>
        <p:spPr>
          <a:xfrm>
            <a:off x="762000" y="3466165"/>
            <a:ext cx="6163500" cy="19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108333"/>
              </a:lnSpc>
              <a:spcBef>
                <a:spcPts val="2400"/>
              </a:spcBef>
              <a:spcAft>
                <a:spcPts val="0"/>
              </a:spcAft>
              <a:buClr>
                <a:srgbClr val="32964B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1600"/>
              <a:buFont typeface="NTR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3" name="Google Shape;193;p39"/>
          <p:cNvSpPr/>
          <p:nvPr/>
        </p:nvSpPr>
        <p:spPr>
          <a:xfrm>
            <a:off x="6925456" y="871666"/>
            <a:ext cx="4572000" cy="45720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39"/>
          <p:cNvSpPr txBox="1"/>
          <p:nvPr/>
        </p:nvSpPr>
        <p:spPr>
          <a:xfrm>
            <a:off x="8265583" y="2705332"/>
            <a:ext cx="1989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Place your own image to fill a circular shape at this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size and placement as shown</a:t>
            </a:r>
            <a:endParaRPr b="0" i="0" sz="1200" u="none" cap="none" strike="noStrike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39"/>
          <p:cNvSpPr txBox="1"/>
          <p:nvPr>
            <p:ph idx="12" type="sldNum"/>
          </p:nvPr>
        </p:nvSpPr>
        <p:spPr>
          <a:xfrm>
            <a:off x="11153870" y="6333009"/>
            <a:ext cx="731700" cy="525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84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_3lines+Text">
  <p:cSld name="Main_3lines+Text"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0"/>
          <p:cNvSpPr txBox="1"/>
          <p:nvPr>
            <p:ph type="ctrTitle"/>
          </p:nvPr>
        </p:nvSpPr>
        <p:spPr>
          <a:xfrm>
            <a:off x="766719" y="1122363"/>
            <a:ext cx="10755300" cy="268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84615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500"/>
              <a:buFont typeface="Calibri"/>
              <a:buNone/>
              <a:defRPr b="0" i="0" sz="6500" u="none" cap="none" strike="noStrike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8" name="Google Shape;198;p40"/>
          <p:cNvSpPr txBox="1"/>
          <p:nvPr>
            <p:ph idx="1" type="subTitle"/>
          </p:nvPr>
        </p:nvSpPr>
        <p:spPr>
          <a:xfrm>
            <a:off x="766720" y="3810000"/>
            <a:ext cx="10755300" cy="165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108333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1600"/>
              <a:buFont typeface="NTR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9" name="Google Shape;199;p40"/>
          <p:cNvSpPr txBox="1"/>
          <p:nvPr>
            <p:ph idx="12" type="sldNum"/>
          </p:nvPr>
        </p:nvSpPr>
        <p:spPr>
          <a:xfrm>
            <a:off x="11143995" y="6333009"/>
            <a:ext cx="731700" cy="525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40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_wTitle">
  <p:cSld name="Section_wTitle"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41"/>
          <p:cNvSpPr txBox="1"/>
          <p:nvPr>
            <p:ph idx="12" type="sldNum"/>
          </p:nvPr>
        </p:nvSpPr>
        <p:spPr>
          <a:xfrm>
            <a:off x="9448800" y="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2" name="Google Shape;202;p41"/>
          <p:cNvSpPr txBox="1"/>
          <p:nvPr>
            <p:ph type="title"/>
          </p:nvPr>
        </p:nvSpPr>
        <p:spPr>
          <a:xfrm>
            <a:off x="693892" y="1458237"/>
            <a:ext cx="10811700" cy="13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0">
            <a:noAutofit/>
          </a:bodyPr>
          <a:lstStyle>
            <a:lvl1pPr lvl="0" marR="0" rtl="0" algn="l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000"/>
              <a:buFont typeface="Calibri"/>
              <a:buNone/>
              <a:defRPr b="0" i="0" sz="6000" u="none" cap="none" strike="noStrike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3" name="Google Shape;203;p41"/>
          <p:cNvSpPr txBox="1"/>
          <p:nvPr>
            <p:ph idx="1" type="body"/>
          </p:nvPr>
        </p:nvSpPr>
        <p:spPr>
          <a:xfrm>
            <a:off x="693892" y="2857964"/>
            <a:ext cx="108117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22222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04" name="Google Shape;204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85799" y="5812064"/>
            <a:ext cx="2425699" cy="85090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41"/>
          <p:cNvSpPr txBox="1"/>
          <p:nvPr>
            <p:ph idx="2" type="sldNum"/>
          </p:nvPr>
        </p:nvSpPr>
        <p:spPr>
          <a:xfrm>
            <a:off x="11153870" y="6333009"/>
            <a:ext cx="731700" cy="525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>
              <a:buNone/>
              <a:defRPr sz="1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80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_wPreHed">
  <p:cSld name="Section_wPreHed"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42"/>
          <p:cNvSpPr txBox="1"/>
          <p:nvPr>
            <p:ph idx="12" type="sldNum"/>
          </p:nvPr>
        </p:nvSpPr>
        <p:spPr>
          <a:xfrm>
            <a:off x="9448800" y="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8" name="Google Shape;208;p42"/>
          <p:cNvSpPr txBox="1"/>
          <p:nvPr>
            <p:ph type="title"/>
          </p:nvPr>
        </p:nvSpPr>
        <p:spPr>
          <a:xfrm>
            <a:off x="685800" y="1982004"/>
            <a:ext cx="10811700" cy="20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0">
            <a:noAutofit/>
          </a:bodyPr>
          <a:lstStyle>
            <a:lvl1pPr lvl="0" marR="0" rtl="0" algn="l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000"/>
              <a:buFont typeface="Calibri"/>
              <a:buNone/>
              <a:defRPr b="0" i="0" sz="6000" u="none" cap="none" strike="noStrike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9" name="Google Shape;209;p42"/>
          <p:cNvSpPr txBox="1"/>
          <p:nvPr>
            <p:ph idx="1" type="body"/>
          </p:nvPr>
        </p:nvSpPr>
        <p:spPr>
          <a:xfrm>
            <a:off x="685800" y="4007448"/>
            <a:ext cx="10811700" cy="26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0" name="Google Shape;210;p42"/>
          <p:cNvSpPr txBox="1"/>
          <p:nvPr>
            <p:ph idx="2" type="body"/>
          </p:nvPr>
        </p:nvSpPr>
        <p:spPr>
          <a:xfrm>
            <a:off x="685799" y="1388179"/>
            <a:ext cx="34014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1" name="Google Shape;211;p42"/>
          <p:cNvSpPr txBox="1"/>
          <p:nvPr/>
        </p:nvSpPr>
        <p:spPr>
          <a:xfrm>
            <a:off x="11153870" y="6333009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520">
          <p15:clr>
            <a:srgbClr val="FBAE40"/>
          </p15:clr>
        </p15:guide>
        <p15:guide id="2" orient="horz" pos="124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_wPicture">
  <p:cSld name="Section_wPicture"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3"/>
          <p:cNvSpPr txBox="1"/>
          <p:nvPr>
            <p:ph idx="12" type="sldNum"/>
          </p:nvPr>
        </p:nvSpPr>
        <p:spPr>
          <a:xfrm>
            <a:off x="9448800" y="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4" name="Google Shape;214;p43"/>
          <p:cNvSpPr txBox="1"/>
          <p:nvPr>
            <p:ph type="title"/>
          </p:nvPr>
        </p:nvSpPr>
        <p:spPr>
          <a:xfrm>
            <a:off x="685800" y="1450145"/>
            <a:ext cx="6239700" cy="19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0">
            <a:noAutofit/>
          </a:bodyPr>
          <a:lstStyle>
            <a:lvl1pPr lvl="0" marR="0" rtl="0" algn="l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000"/>
              <a:buFont typeface="Calibri"/>
              <a:buNone/>
              <a:defRPr b="0" i="0" sz="6000" u="none" cap="none" strike="noStrike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15" name="Google Shape;215;p43"/>
          <p:cNvSpPr/>
          <p:nvPr/>
        </p:nvSpPr>
        <p:spPr>
          <a:xfrm>
            <a:off x="6925456" y="871666"/>
            <a:ext cx="4572000" cy="45720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43"/>
          <p:cNvSpPr txBox="1"/>
          <p:nvPr>
            <p:ph idx="1" type="body"/>
          </p:nvPr>
        </p:nvSpPr>
        <p:spPr>
          <a:xfrm>
            <a:off x="685800" y="3390294"/>
            <a:ext cx="62397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7" name="Google Shape;217;p43"/>
          <p:cNvSpPr txBox="1"/>
          <p:nvPr/>
        </p:nvSpPr>
        <p:spPr>
          <a:xfrm>
            <a:off x="8265583" y="2705332"/>
            <a:ext cx="1989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Place your own image to fill a circular shape at this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size and placement as shown</a:t>
            </a:r>
            <a:endParaRPr/>
          </a:p>
        </p:txBody>
      </p:sp>
      <p:sp>
        <p:nvSpPr>
          <p:cNvPr id="218" name="Google Shape;218;p43"/>
          <p:cNvSpPr txBox="1"/>
          <p:nvPr/>
        </p:nvSpPr>
        <p:spPr>
          <a:xfrm>
            <a:off x="11153870" y="6333009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_BreakTime">
  <p:cSld name="Section_BreakTime"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44"/>
          <p:cNvSpPr txBox="1"/>
          <p:nvPr>
            <p:ph idx="12" type="sldNum"/>
          </p:nvPr>
        </p:nvSpPr>
        <p:spPr>
          <a:xfrm>
            <a:off x="9448800" y="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1" name="Google Shape;221;p44"/>
          <p:cNvSpPr txBox="1"/>
          <p:nvPr>
            <p:ph type="title"/>
          </p:nvPr>
        </p:nvSpPr>
        <p:spPr>
          <a:xfrm>
            <a:off x="685800" y="1457042"/>
            <a:ext cx="6239700" cy="20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0">
            <a:noAutofit/>
          </a:bodyPr>
          <a:lstStyle>
            <a:lvl1pPr lvl="0" marR="0" rtl="0" algn="l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000"/>
              <a:buFont typeface="Calibri"/>
              <a:buNone/>
              <a:defRPr b="0" i="0" sz="6000" u="none" cap="none" strike="noStrike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id="222" name="Google Shape;222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925456" y="914400"/>
            <a:ext cx="4572000" cy="4572001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44"/>
          <p:cNvSpPr txBox="1"/>
          <p:nvPr>
            <p:ph idx="1" type="body"/>
          </p:nvPr>
        </p:nvSpPr>
        <p:spPr>
          <a:xfrm>
            <a:off x="685800" y="3471214"/>
            <a:ext cx="6239700" cy="29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4" name="Google Shape;224;p44"/>
          <p:cNvSpPr txBox="1"/>
          <p:nvPr/>
        </p:nvSpPr>
        <p:spPr>
          <a:xfrm>
            <a:off x="11153870" y="6333009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8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_wPicture">
  <p:cSld name="Main_wPicture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ctrTitle"/>
          </p:nvPr>
        </p:nvSpPr>
        <p:spPr>
          <a:xfrm>
            <a:off x="762001" y="1122363"/>
            <a:ext cx="6163456" cy="23438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84615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500"/>
              <a:buFont typeface="Calibri"/>
              <a:buNone/>
              <a:defRPr b="0" i="0" sz="6500" u="none" cap="none" strike="noStrike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" name="Google Shape;31;p5"/>
          <p:cNvSpPr txBox="1"/>
          <p:nvPr>
            <p:ph idx="1" type="subTitle"/>
          </p:nvPr>
        </p:nvSpPr>
        <p:spPr>
          <a:xfrm>
            <a:off x="762000" y="3466165"/>
            <a:ext cx="6163455" cy="19775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108333"/>
              </a:lnSpc>
              <a:spcBef>
                <a:spcPts val="2400"/>
              </a:spcBef>
              <a:spcAft>
                <a:spcPts val="0"/>
              </a:spcAft>
              <a:buClr>
                <a:srgbClr val="32964B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1600"/>
              <a:buFont typeface="NTR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Google Shape;32;p5"/>
          <p:cNvSpPr/>
          <p:nvPr/>
        </p:nvSpPr>
        <p:spPr>
          <a:xfrm>
            <a:off x="6925456" y="871666"/>
            <a:ext cx="4572000" cy="45720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8265583" y="2705332"/>
            <a:ext cx="198966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Place your own image to fill a circular shape at this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size and placement as shown</a:t>
            </a:r>
            <a:endParaRPr b="0" i="0" sz="1200" u="none" cap="none" strike="noStrike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84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sic Slide A">
  <p:cSld name="Basic Slide A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6"/>
          <p:cNvSpPr txBox="1"/>
          <p:nvPr>
            <p:ph idx="12" type="sldNum"/>
          </p:nvPr>
        </p:nvSpPr>
        <p:spPr>
          <a:xfrm>
            <a:off x="11530360" y="0"/>
            <a:ext cx="6615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3" name="Google Shape;233;p46"/>
          <p:cNvSpPr txBox="1"/>
          <p:nvPr>
            <p:ph type="title"/>
          </p:nvPr>
        </p:nvSpPr>
        <p:spPr>
          <a:xfrm>
            <a:off x="685799" y="88900"/>
            <a:ext cx="10844700" cy="8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4" name="Google Shape;234;p46"/>
          <p:cNvSpPr txBox="1"/>
          <p:nvPr>
            <p:ph idx="1" type="body"/>
          </p:nvPr>
        </p:nvSpPr>
        <p:spPr>
          <a:xfrm>
            <a:off x="685800" y="1148577"/>
            <a:ext cx="10833000" cy="511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Courier New"/>
              <a:buNone/>
              <a:defRPr b="1" i="0" sz="20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05B54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TR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5" name="Google Shape;235;p46"/>
          <p:cNvSpPr txBox="1"/>
          <p:nvPr>
            <p:ph idx="2" type="sldNum"/>
          </p:nvPr>
        </p:nvSpPr>
        <p:spPr>
          <a:xfrm>
            <a:off x="11649300" y="6348600"/>
            <a:ext cx="542700" cy="50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sic Slide B">
  <p:cSld name="Basic Slide B"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7"/>
          <p:cNvSpPr txBox="1"/>
          <p:nvPr>
            <p:ph idx="12" type="sldNum"/>
          </p:nvPr>
        </p:nvSpPr>
        <p:spPr>
          <a:xfrm>
            <a:off x="11530360" y="0"/>
            <a:ext cx="6615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8" name="Google Shape;238;p47"/>
          <p:cNvSpPr txBox="1"/>
          <p:nvPr>
            <p:ph type="title"/>
          </p:nvPr>
        </p:nvSpPr>
        <p:spPr>
          <a:xfrm>
            <a:off x="2035833" y="88900"/>
            <a:ext cx="9652800" cy="8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" name="Google Shape;239;p47"/>
          <p:cNvSpPr txBox="1"/>
          <p:nvPr>
            <p:ph idx="1" type="body"/>
          </p:nvPr>
        </p:nvSpPr>
        <p:spPr>
          <a:xfrm>
            <a:off x="685800" y="1148577"/>
            <a:ext cx="10833000" cy="511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Courier New"/>
              <a:buNone/>
              <a:defRPr b="1" i="0" sz="20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05B54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TR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0" name="Google Shape;240;p47"/>
          <p:cNvSpPr txBox="1"/>
          <p:nvPr>
            <p:ph idx="2" type="body"/>
          </p:nvPr>
        </p:nvSpPr>
        <p:spPr>
          <a:xfrm>
            <a:off x="716204" y="365124"/>
            <a:ext cx="1319700" cy="5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Courier New"/>
              <a:buNone/>
              <a:defRPr b="1" i="0" sz="20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05B54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TR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1" name="Google Shape;241;p47"/>
          <p:cNvSpPr txBox="1"/>
          <p:nvPr>
            <p:ph idx="3" type="sldNum"/>
          </p:nvPr>
        </p:nvSpPr>
        <p:spPr>
          <a:xfrm>
            <a:off x="11649300" y="6348600"/>
            <a:ext cx="542700" cy="50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408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8"/>
          <p:cNvSpPr txBox="1"/>
          <p:nvPr>
            <p:ph type="title"/>
          </p:nvPr>
        </p:nvSpPr>
        <p:spPr>
          <a:xfrm>
            <a:off x="838200" y="365126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" name="Google Shape;244;p48"/>
          <p:cNvSpPr txBox="1"/>
          <p:nvPr>
            <p:ph idx="10" type="dt"/>
          </p:nvPr>
        </p:nvSpPr>
        <p:spPr>
          <a:xfrm>
            <a:off x="8382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5" name="Google Shape;245;p48"/>
          <p:cNvSpPr txBox="1"/>
          <p:nvPr>
            <p:ph idx="11" type="ftr"/>
          </p:nvPr>
        </p:nvSpPr>
        <p:spPr>
          <a:xfrm>
            <a:off x="4038600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6" name="Google Shape;246;p48"/>
          <p:cNvSpPr txBox="1"/>
          <p:nvPr>
            <p:ph idx="12" type="sldNum"/>
          </p:nvPr>
        </p:nvSpPr>
        <p:spPr>
          <a:xfrm>
            <a:off x="11649300" y="6348600"/>
            <a:ext cx="542700" cy="50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Only">
  <p:cSld name="1_Title Only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9"/>
          <p:cNvSpPr txBox="1"/>
          <p:nvPr>
            <p:ph idx="12" type="sldNum"/>
          </p:nvPr>
        </p:nvSpPr>
        <p:spPr>
          <a:xfrm>
            <a:off x="11649300" y="6348600"/>
            <a:ext cx="542700" cy="50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Title and Content" type="obj">
  <p:cSld name="OBJECT">
    <p:bg>
      <p:bgPr>
        <a:solidFill>
          <a:schemeClr val="lt1"/>
        </a:solidFill>
      </p:bgPr>
    </p:bg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50"/>
          <p:cNvSpPr txBox="1"/>
          <p:nvPr>
            <p:ph type="title"/>
          </p:nvPr>
        </p:nvSpPr>
        <p:spPr>
          <a:xfrm>
            <a:off x="838200" y="1130672"/>
            <a:ext cx="10515600" cy="65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1" name="Google Shape;251;p50"/>
          <p:cNvSpPr txBox="1"/>
          <p:nvPr>
            <p:ph idx="1" type="body"/>
          </p:nvPr>
        </p:nvSpPr>
        <p:spPr>
          <a:xfrm>
            <a:off x="838200" y="1898373"/>
            <a:ext cx="10515600" cy="42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rgbClr val="1C298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rgbClr val="1C298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05B54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rgbClr val="1C298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2980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rgbClr val="1C298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2980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rgbClr val="1C298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2" name="Google Shape;252;p50"/>
          <p:cNvSpPr txBox="1"/>
          <p:nvPr>
            <p:ph idx="12" type="sldNum"/>
          </p:nvPr>
        </p:nvSpPr>
        <p:spPr>
          <a:xfrm>
            <a:off x="11649300" y="6348600"/>
            <a:ext cx="542700" cy="50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_wTitle">
  <p:cSld name="Section_wTitle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52"/>
          <p:cNvSpPr txBox="1"/>
          <p:nvPr>
            <p:ph idx="12" type="sldNum"/>
          </p:nvPr>
        </p:nvSpPr>
        <p:spPr>
          <a:xfrm>
            <a:off x="9448800" y="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9" name="Google Shape;259;p52"/>
          <p:cNvSpPr txBox="1"/>
          <p:nvPr>
            <p:ph type="title"/>
          </p:nvPr>
        </p:nvSpPr>
        <p:spPr>
          <a:xfrm>
            <a:off x="693892" y="1458237"/>
            <a:ext cx="10811700" cy="13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0">
            <a:noAutofit/>
          </a:bodyPr>
          <a:lstStyle>
            <a:lvl1pPr lvl="0" marR="0" rtl="0" algn="l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000"/>
              <a:buFont typeface="Calibri"/>
              <a:buNone/>
              <a:defRPr b="0" i="0" sz="6000" u="none" cap="none" strike="noStrike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60" name="Google Shape;260;p52"/>
          <p:cNvSpPr txBox="1"/>
          <p:nvPr>
            <p:ph idx="1" type="body"/>
          </p:nvPr>
        </p:nvSpPr>
        <p:spPr>
          <a:xfrm>
            <a:off x="693892" y="2857964"/>
            <a:ext cx="108117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22222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1" name="Google Shape;261;p52"/>
          <p:cNvSpPr txBox="1"/>
          <p:nvPr/>
        </p:nvSpPr>
        <p:spPr>
          <a:xfrm>
            <a:off x="11153870" y="6333009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80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_wPreHed">
  <p:cSld name="Section_wPreHed"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53"/>
          <p:cNvSpPr txBox="1"/>
          <p:nvPr>
            <p:ph idx="12" type="sldNum"/>
          </p:nvPr>
        </p:nvSpPr>
        <p:spPr>
          <a:xfrm>
            <a:off x="9448800" y="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4" name="Google Shape;264;p53"/>
          <p:cNvSpPr txBox="1"/>
          <p:nvPr>
            <p:ph type="title"/>
          </p:nvPr>
        </p:nvSpPr>
        <p:spPr>
          <a:xfrm>
            <a:off x="685800" y="1982004"/>
            <a:ext cx="10811700" cy="20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0">
            <a:noAutofit/>
          </a:bodyPr>
          <a:lstStyle>
            <a:lvl1pPr lvl="0" marR="0" rtl="0" algn="l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000"/>
              <a:buFont typeface="Calibri"/>
              <a:buNone/>
              <a:defRPr b="0" i="0" sz="6000" u="none" cap="none" strike="noStrike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65" name="Google Shape;265;p53"/>
          <p:cNvSpPr txBox="1"/>
          <p:nvPr>
            <p:ph idx="1" type="body"/>
          </p:nvPr>
        </p:nvSpPr>
        <p:spPr>
          <a:xfrm>
            <a:off x="685800" y="4007448"/>
            <a:ext cx="10811700" cy="26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6" name="Google Shape;266;p53"/>
          <p:cNvSpPr txBox="1"/>
          <p:nvPr>
            <p:ph idx="2" type="body"/>
          </p:nvPr>
        </p:nvSpPr>
        <p:spPr>
          <a:xfrm>
            <a:off x="685799" y="1388179"/>
            <a:ext cx="34014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520">
          <p15:clr>
            <a:srgbClr val="FBAE40"/>
          </p15:clr>
        </p15:guide>
        <p15:guide id="2" orient="horz" pos="1248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_wPicture">
  <p:cSld name="Section_wPicture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54"/>
          <p:cNvSpPr txBox="1"/>
          <p:nvPr>
            <p:ph idx="12" type="sldNum"/>
          </p:nvPr>
        </p:nvSpPr>
        <p:spPr>
          <a:xfrm>
            <a:off x="9448800" y="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9" name="Google Shape;269;p54"/>
          <p:cNvSpPr txBox="1"/>
          <p:nvPr>
            <p:ph type="title"/>
          </p:nvPr>
        </p:nvSpPr>
        <p:spPr>
          <a:xfrm>
            <a:off x="685800" y="1450145"/>
            <a:ext cx="6239700" cy="19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0">
            <a:noAutofit/>
          </a:bodyPr>
          <a:lstStyle>
            <a:lvl1pPr lvl="0" marR="0" rtl="0" algn="l">
              <a:lnSpc>
                <a:spcPct val="91666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000"/>
              <a:buFont typeface="Calibri"/>
              <a:buNone/>
              <a:defRPr b="0" i="0" sz="6000" u="none" cap="none" strike="noStrike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70" name="Google Shape;270;p54"/>
          <p:cNvSpPr/>
          <p:nvPr/>
        </p:nvSpPr>
        <p:spPr>
          <a:xfrm>
            <a:off x="6925456" y="871666"/>
            <a:ext cx="4572000" cy="45720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54"/>
          <p:cNvSpPr txBox="1"/>
          <p:nvPr>
            <p:ph idx="1" type="body"/>
          </p:nvPr>
        </p:nvSpPr>
        <p:spPr>
          <a:xfrm>
            <a:off x="685800" y="3390294"/>
            <a:ext cx="62397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2" name="Google Shape;272;p54"/>
          <p:cNvSpPr txBox="1"/>
          <p:nvPr/>
        </p:nvSpPr>
        <p:spPr>
          <a:xfrm>
            <a:off x="8265583" y="2705332"/>
            <a:ext cx="1989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Place your own image to fill a circular shape at this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rPr>
              <a:t>size and placement as shown</a:t>
            </a:r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_BreakTime">
  <p:cSld name="Section_BreakTime"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55"/>
          <p:cNvSpPr txBox="1"/>
          <p:nvPr>
            <p:ph idx="12" type="sldNum"/>
          </p:nvPr>
        </p:nvSpPr>
        <p:spPr>
          <a:xfrm>
            <a:off x="9448800" y="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5" name="Google Shape;275;p55"/>
          <p:cNvSpPr txBox="1"/>
          <p:nvPr>
            <p:ph type="title"/>
          </p:nvPr>
        </p:nvSpPr>
        <p:spPr>
          <a:xfrm>
            <a:off x="685800" y="1457042"/>
            <a:ext cx="6239700" cy="20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0">
            <a:noAutofit/>
          </a:bodyPr>
          <a:lstStyle>
            <a:lvl1pPr lvl="0" marR="0" rtl="0" algn="l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000"/>
              <a:buFont typeface="Calibri"/>
              <a:buNone/>
              <a:defRPr b="0" i="0" sz="6000" u="none" cap="none" strike="noStrike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id="276" name="Google Shape;276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925456" y="914400"/>
            <a:ext cx="4572000" cy="4572001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55"/>
          <p:cNvSpPr txBox="1"/>
          <p:nvPr>
            <p:ph idx="1" type="body"/>
          </p:nvPr>
        </p:nvSpPr>
        <p:spPr>
          <a:xfrm>
            <a:off x="685800" y="3471214"/>
            <a:ext cx="6239700" cy="29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8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_2lines+Text">
  <p:cSld name="Main_2lines+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ctrTitle"/>
          </p:nvPr>
        </p:nvSpPr>
        <p:spPr>
          <a:xfrm>
            <a:off x="758627" y="1122363"/>
            <a:ext cx="10755351" cy="23309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84615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500"/>
              <a:buFont typeface="Calibri"/>
              <a:buNone/>
              <a:defRPr b="0" i="0" sz="6500" u="none" cap="none" strike="noStrike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6" name="Google Shape;36;p6"/>
          <p:cNvSpPr txBox="1"/>
          <p:nvPr/>
        </p:nvSpPr>
        <p:spPr>
          <a:xfrm>
            <a:off x="685799" y="3453273"/>
            <a:ext cx="10755350" cy="1647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6"/>
          <p:cNvSpPr txBox="1"/>
          <p:nvPr>
            <p:ph idx="1" type="body"/>
          </p:nvPr>
        </p:nvSpPr>
        <p:spPr>
          <a:xfrm>
            <a:off x="766757" y="3468576"/>
            <a:ext cx="10755313" cy="7096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NTR"/>
              <a:buChar char="—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Google Shape;38;p6"/>
          <p:cNvSpPr txBox="1"/>
          <p:nvPr>
            <p:ph idx="2" type="body"/>
          </p:nvPr>
        </p:nvSpPr>
        <p:spPr>
          <a:xfrm>
            <a:off x="766720" y="4193913"/>
            <a:ext cx="10755313" cy="12358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NTR"/>
              <a:buChar char="—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b="0" i="0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84">
          <p15:clr>
            <a:srgbClr val="FBAE40"/>
          </p15:clr>
        </p15:guide>
        <p15:guide id="2" orient="horz" pos="26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with logos">
  <p:cSld name="Title Slide with logos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/>
          <p:nvPr>
            <p:ph type="ctrTitle"/>
          </p:nvPr>
        </p:nvSpPr>
        <p:spPr>
          <a:xfrm>
            <a:off x="685799" y="1122363"/>
            <a:ext cx="10755300" cy="16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lvl="0" rtl="0" algn="l">
              <a:lnSpc>
                <a:spcPct val="84615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500"/>
              <a:buFont typeface="Calibri"/>
              <a:buChar char="●"/>
              <a:defRPr sz="6500"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7"/>
          <p:cNvSpPr txBox="1"/>
          <p:nvPr>
            <p:ph idx="1" type="subTitle"/>
          </p:nvPr>
        </p:nvSpPr>
        <p:spPr>
          <a:xfrm>
            <a:off x="685800" y="2743200"/>
            <a:ext cx="107553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400"/>
              <a:buNone/>
              <a:defRPr sz="2400"/>
            </a:lvl1pPr>
            <a:lvl2pPr lvl="1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2" name="Google Shape;42;p7"/>
          <p:cNvSpPr txBox="1"/>
          <p:nvPr>
            <p:ph idx="12" type="sldNum"/>
          </p:nvPr>
        </p:nvSpPr>
        <p:spPr>
          <a:xfrm>
            <a:off x="9448800" y="6485178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500">
                <a:solidFill>
                  <a:srgbClr val="666666"/>
                </a:solidFill>
              </a:defRPr>
            </a:lvl1pPr>
            <a:lvl2pPr indent="0" lvl="1" marL="0" rtl="0" algn="r">
              <a:spcBef>
                <a:spcPts val="0"/>
              </a:spcBef>
              <a:buNone/>
              <a:defRPr sz="1500">
                <a:solidFill>
                  <a:srgbClr val="666666"/>
                </a:solidFill>
              </a:defRPr>
            </a:lvl2pPr>
            <a:lvl3pPr indent="0" lvl="2" marL="0" rtl="0" algn="r">
              <a:spcBef>
                <a:spcPts val="0"/>
              </a:spcBef>
              <a:buNone/>
              <a:defRPr sz="1500">
                <a:solidFill>
                  <a:srgbClr val="666666"/>
                </a:solidFill>
              </a:defRPr>
            </a:lvl3pPr>
            <a:lvl4pPr indent="0" lvl="3" marL="0" rtl="0" algn="r">
              <a:spcBef>
                <a:spcPts val="0"/>
              </a:spcBef>
              <a:buNone/>
              <a:defRPr sz="1500">
                <a:solidFill>
                  <a:srgbClr val="666666"/>
                </a:solidFill>
              </a:defRPr>
            </a:lvl4pPr>
            <a:lvl5pPr indent="0" lvl="4" marL="0" rtl="0" algn="r">
              <a:spcBef>
                <a:spcPts val="0"/>
              </a:spcBef>
              <a:buNone/>
              <a:defRPr sz="1500">
                <a:solidFill>
                  <a:srgbClr val="666666"/>
                </a:solidFill>
              </a:defRPr>
            </a:lvl5pPr>
            <a:lvl6pPr indent="0" lvl="5" marL="0" rtl="0" algn="r">
              <a:spcBef>
                <a:spcPts val="0"/>
              </a:spcBef>
              <a:buNone/>
              <a:defRPr sz="1500">
                <a:solidFill>
                  <a:srgbClr val="666666"/>
                </a:solidFill>
              </a:defRPr>
            </a:lvl6pPr>
            <a:lvl7pPr indent="0" lvl="6" marL="0" rtl="0" algn="r">
              <a:spcBef>
                <a:spcPts val="0"/>
              </a:spcBef>
              <a:buNone/>
              <a:defRPr sz="1500">
                <a:solidFill>
                  <a:srgbClr val="666666"/>
                </a:solidFill>
              </a:defRPr>
            </a:lvl7pPr>
            <a:lvl8pPr indent="0" lvl="7" marL="0" rtl="0" algn="r">
              <a:spcBef>
                <a:spcPts val="0"/>
              </a:spcBef>
              <a:buNone/>
              <a:defRPr sz="1500">
                <a:solidFill>
                  <a:srgbClr val="666666"/>
                </a:solidFill>
              </a:defRPr>
            </a:lvl8pPr>
            <a:lvl9pPr indent="0" lvl="8" marL="0" rtl="0" algn="r">
              <a:spcBef>
                <a:spcPts val="0"/>
              </a:spcBef>
              <a:buNone/>
              <a:defRPr sz="1500">
                <a:solidFill>
                  <a:srgbClr val="666666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3" name="Google Shape;43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85799" y="5812064"/>
            <a:ext cx="2425699" cy="85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43753" y="5989864"/>
            <a:ext cx="1206500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82507" y="6053364"/>
            <a:ext cx="1206500" cy="43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/>
        </p:txBody>
      </p:sp>
      <p:sp>
        <p:nvSpPr>
          <p:cNvPr id="52" name="Google Shape;52;p9"/>
          <p:cNvSpPr txBox="1"/>
          <p:nvPr>
            <p:ph idx="1" type="subTitle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0.jpg"/><Relationship Id="rId2" Type="http://schemas.openxmlformats.org/officeDocument/2006/relationships/image" Target="../media/image2.jp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theme" Target="../theme/theme5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Layout" Target="../slideLayouts/slideLayout8.xml"/><Relationship Id="rId3" Type="http://schemas.openxmlformats.org/officeDocument/2006/relationships/slideLayout" Target="../slideLayouts/slideLayout9.xml"/><Relationship Id="rId4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6.xml"/><Relationship Id="rId12" Type="http://schemas.openxmlformats.org/officeDocument/2006/relationships/theme" Target="../theme/theme6.xml"/><Relationship Id="rId9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3.xml"/><Relationship Id="rId8" Type="http://schemas.openxmlformats.org/officeDocument/2006/relationships/slideLayout" Target="../slideLayouts/slideLayout14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6.jpg"/><Relationship Id="rId2" Type="http://schemas.openxmlformats.org/officeDocument/2006/relationships/image" Target="../media/image2.jpg"/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5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1.xml"/><Relationship Id="rId7" Type="http://schemas.openxmlformats.org/officeDocument/2006/relationships/theme" Target="../theme/theme8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image" Target="../media/image10.jpg"/><Relationship Id="rId2" Type="http://schemas.openxmlformats.org/officeDocument/2006/relationships/image" Target="../media/image2.jpg"/><Relationship Id="rId3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3.xml"/><Relationship Id="rId9" Type="http://schemas.openxmlformats.org/officeDocument/2006/relationships/theme" Target="../theme/theme4.xml"/><Relationship Id="rId5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7.xml"/></Relationships>
</file>

<file path=ppt/slideMasters/_rels/slideMaster5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38.xml"/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9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7.xml"/><Relationship Id="rId5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4.xml"/></Relationships>
</file>

<file path=ppt/slideMasters/_rels/slideMaster6.xml.rels><?xml version="1.0" encoding="UTF-8" standalone="yes"?><Relationships xmlns="http://schemas.openxmlformats.org/package/2006/relationships"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40.xml"/><Relationship Id="rId3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4.xml"/><Relationship Id="rId7" Type="http://schemas.openxmlformats.org/officeDocument/2006/relationships/theme" Target="../theme/theme3.xml"/></Relationships>
</file>

<file path=ppt/slideMasters/_rels/slideMaster7.xml.rels><?xml version="1.0" encoding="UTF-8" standalone="yes"?><Relationships xmlns="http://schemas.openxmlformats.org/package/2006/relationships"><Relationship Id="rId1" Type="http://schemas.openxmlformats.org/officeDocument/2006/relationships/image" Target="../media/image6.jpg"/><Relationship Id="rId2" Type="http://schemas.openxmlformats.org/officeDocument/2006/relationships/image" Target="../media/image2.jpg"/><Relationship Id="rId3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7.xml"/><Relationship Id="rId6" Type="http://schemas.openxmlformats.org/officeDocument/2006/relationships/slideLayout" Target="../slideLayouts/slideLayout48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" name="Google Shape;11;p1"/>
          <p:cNvCxnSpPr/>
          <p:nvPr/>
        </p:nvCxnSpPr>
        <p:spPr>
          <a:xfrm>
            <a:off x="724829" y="5653669"/>
            <a:ext cx="10749775" cy="0"/>
          </a:xfrm>
          <a:prstGeom prst="straightConnector1">
            <a:avLst/>
          </a:prstGeom>
          <a:noFill/>
          <a:ln cap="flat" cmpd="sng" w="25400">
            <a:solidFill>
              <a:srgbClr val="32964B"/>
            </a:solidFill>
            <a:prstDash val="solid"/>
            <a:miter lim="800000"/>
            <a:headEnd len="lg" w="lg" type="oval"/>
            <a:tailEnd len="lg" w="lg" type="oval"/>
          </a:ln>
        </p:spPr>
      </p:cxnSp>
      <p:pic>
        <p:nvPicPr>
          <p:cNvPr id="12" name="Google Shape;12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85799" y="5812064"/>
            <a:ext cx="2425699" cy="8509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696">
          <p15:clr>
            <a:srgbClr val="F26B43"/>
          </p15:clr>
        </p15:guide>
        <p15:guide id="2" pos="4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8" name="Google Shape;48;p8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indent="-34925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indent="-34925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indent="-34925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indent="-34925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indent="-34925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indent="-34925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indent="-34925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indent="-34925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2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12191999" cy="12573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0"/>
          <p:cNvSpPr txBox="1"/>
          <p:nvPr>
            <p:ph idx="12" type="sldNum"/>
          </p:nvPr>
        </p:nvSpPr>
        <p:spPr>
          <a:xfrm>
            <a:off x="9448800" y="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94" name="Google Shape;94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85799" y="5812064"/>
            <a:ext cx="2425699" cy="8509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5" r:id="rId3"/>
    <p:sldLayoutId id="2147483666" r:id="rId4"/>
    <p:sldLayoutId id="2147483667" r:id="rId5"/>
    <p:sldLayoutId id="2147483668" r:id="rId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12191998" cy="68580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5" name="Google Shape;115;p25"/>
          <p:cNvCxnSpPr/>
          <p:nvPr/>
        </p:nvCxnSpPr>
        <p:spPr>
          <a:xfrm>
            <a:off x="724829" y="5653669"/>
            <a:ext cx="10749900" cy="0"/>
          </a:xfrm>
          <a:prstGeom prst="straightConnector1">
            <a:avLst/>
          </a:prstGeom>
          <a:noFill/>
          <a:ln cap="flat" cmpd="sng" w="25400">
            <a:solidFill>
              <a:srgbClr val="32964B"/>
            </a:solidFill>
            <a:prstDash val="solid"/>
            <a:miter lim="800000"/>
            <a:headEnd len="lg" w="lg" type="oval"/>
            <a:tailEnd len="lg" w="lg" type="oval"/>
          </a:ln>
        </p:spPr>
      </p:cxnSp>
      <p:pic>
        <p:nvPicPr>
          <p:cNvPr id="116" name="Google Shape;116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85799" y="5812064"/>
            <a:ext cx="2425699" cy="8509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696">
          <p15:clr>
            <a:srgbClr val="F26B43"/>
          </p15:clr>
        </p15:guide>
        <p15:guide id="2" pos="48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2"/>
          <p:cNvSpPr txBox="1"/>
          <p:nvPr>
            <p:ph idx="12" type="sldNum"/>
          </p:nvPr>
        </p:nvSpPr>
        <p:spPr>
          <a:xfrm>
            <a:off x="11530360" y="0"/>
            <a:ext cx="6615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52" name="Google Shape;152;p32"/>
          <p:cNvCxnSpPr/>
          <p:nvPr/>
        </p:nvCxnSpPr>
        <p:spPr>
          <a:xfrm>
            <a:off x="726690" y="914400"/>
            <a:ext cx="10803600" cy="0"/>
          </a:xfrm>
          <a:prstGeom prst="straightConnector1">
            <a:avLst/>
          </a:prstGeom>
          <a:noFill/>
          <a:ln cap="sq" cmpd="sng" w="25400">
            <a:solidFill>
              <a:srgbClr val="32964B"/>
            </a:solidFill>
            <a:prstDash val="solid"/>
            <a:miter lim="800000"/>
            <a:headEnd len="lg" w="lg" type="oval"/>
            <a:tailEnd len="sm" w="sm" type="none"/>
          </a:ln>
        </p:spPr>
      </p:cxnSp>
      <p:pic>
        <p:nvPicPr>
          <p:cNvPr id="153" name="Google Shape;153;p3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685799" y="5812064"/>
            <a:ext cx="2425699" cy="8509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792">
          <p15:clr>
            <a:srgbClr val="F26B43"/>
          </p15:clr>
        </p15:guide>
        <p15:guide id="2" pos="432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45"/>
          <p:cNvSpPr txBox="1"/>
          <p:nvPr>
            <p:ph type="title"/>
          </p:nvPr>
        </p:nvSpPr>
        <p:spPr>
          <a:xfrm>
            <a:off x="685799" y="88900"/>
            <a:ext cx="10844700" cy="8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  <a:defRPr b="0" i="0" sz="4500" u="none" cap="none" strike="noStrike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7" name="Google Shape;227;p45"/>
          <p:cNvSpPr txBox="1"/>
          <p:nvPr>
            <p:ph idx="12" type="sldNum"/>
          </p:nvPr>
        </p:nvSpPr>
        <p:spPr>
          <a:xfrm>
            <a:off x="11530360" y="0"/>
            <a:ext cx="6615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28" name="Google Shape;228;p45"/>
          <p:cNvCxnSpPr/>
          <p:nvPr/>
        </p:nvCxnSpPr>
        <p:spPr>
          <a:xfrm>
            <a:off x="726690" y="914400"/>
            <a:ext cx="10803600" cy="0"/>
          </a:xfrm>
          <a:prstGeom prst="straightConnector1">
            <a:avLst/>
          </a:prstGeom>
          <a:noFill/>
          <a:ln cap="sq" cmpd="sng" w="25400">
            <a:solidFill>
              <a:srgbClr val="32964B"/>
            </a:solidFill>
            <a:prstDash val="solid"/>
            <a:miter lim="800000"/>
            <a:headEnd len="lg" w="lg" type="oval"/>
            <a:tailEnd len="sm" w="sm" type="none"/>
          </a:ln>
        </p:spPr>
      </p:cxnSp>
      <p:pic>
        <p:nvPicPr>
          <p:cNvPr id="229" name="Google Shape;229;p4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685799" y="5812064"/>
            <a:ext cx="2425699" cy="8509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45"/>
          <p:cNvSpPr txBox="1"/>
          <p:nvPr>
            <p:ph idx="2" type="sldNum"/>
          </p:nvPr>
        </p:nvSpPr>
        <p:spPr>
          <a:xfrm>
            <a:off x="11649300" y="6348600"/>
            <a:ext cx="542700" cy="50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 algn="ctr">
              <a:buNone/>
              <a:defRPr sz="1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7" r:id="rId2"/>
    <p:sldLayoutId id="2147483688" r:id="rId3"/>
    <p:sldLayoutId id="2147483689" r:id="rId4"/>
    <p:sldLayoutId id="2147483690" r:id="rId5"/>
    <p:sldLayoutId id="2147483691" r:id="rId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5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12191999" cy="125730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51"/>
          <p:cNvSpPr txBox="1"/>
          <p:nvPr>
            <p:ph idx="12" type="sldNum"/>
          </p:nvPr>
        </p:nvSpPr>
        <p:spPr>
          <a:xfrm>
            <a:off x="9448800" y="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56" name="Google Shape;256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85799" y="5812064"/>
            <a:ext cx="2425699" cy="8509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92" r:id="rId3"/>
    <p:sldLayoutId id="2147483693" r:id="rId4"/>
    <p:sldLayoutId id="2147483694" r:id="rId5"/>
    <p:sldLayoutId id="2147483695" r:id="rId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912">
          <p15:clr>
            <a:srgbClr val="F26B43"/>
          </p15:clr>
        </p15:guide>
        <p15:guide id="2" pos="43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www.nyc.gov/assets/sustainablebuildings/downloads/pdfs/property_types_limit_groups_20221005.pdf" TargetMode="External"/><Relationship Id="rId4" Type="http://schemas.openxmlformats.org/officeDocument/2006/relationships/hyperlink" Target="https://www.nyc.gov/assets/buildings/rules/1_RCNY_103-14.pdf" TargetMode="External"/><Relationship Id="rId5" Type="http://schemas.openxmlformats.org/officeDocument/2006/relationships/image" Target="../media/image33.png"/><Relationship Id="rId6" Type="http://schemas.openxmlformats.org/officeDocument/2006/relationships/image" Target="../media/image3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://www.be-exchange.org/calculator/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7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0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3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6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50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7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58.png"/><Relationship Id="rId4" Type="http://schemas.openxmlformats.org/officeDocument/2006/relationships/hyperlink" Target="https://youtu.be/1cvFlBLo4u0" TargetMode="Externa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58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55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51.png"/><Relationship Id="rId4" Type="http://schemas.openxmlformats.org/officeDocument/2006/relationships/image" Target="../media/image52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8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59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57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55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55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55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55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47.xml"/><Relationship Id="rId3" Type="http://schemas.openxmlformats.org/officeDocument/2006/relationships/hyperlink" Target="https://youtu.be/klggop60vlM" TargetMode="Externa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8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58.png"/><Relationship Id="rId4" Type="http://schemas.openxmlformats.org/officeDocument/2006/relationships/hyperlink" Target="https://youtu.be/1cvFlBLo4u0" TargetMode="Externa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54.xml"/><Relationship Id="rId3" Type="http://schemas.openxmlformats.org/officeDocument/2006/relationships/hyperlink" Target="https://youtu.be/uXG1y2bOufo" TargetMode="External"/><Relationship Id="rId4" Type="http://schemas.openxmlformats.org/officeDocument/2006/relationships/image" Target="../media/image56.png"/><Relationship Id="rId5" Type="http://schemas.openxmlformats.org/officeDocument/2006/relationships/image" Target="../media/image67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55.xml"/><Relationship Id="rId3" Type="http://schemas.openxmlformats.org/officeDocument/2006/relationships/hyperlink" Target="https://youtu.be/uXG1y2bOufo" TargetMode="External"/><Relationship Id="rId4" Type="http://schemas.openxmlformats.org/officeDocument/2006/relationships/image" Target="../media/image61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60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63.png"/><Relationship Id="rId4" Type="http://schemas.openxmlformats.org/officeDocument/2006/relationships/image" Target="../media/image65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68.png"/><Relationship Id="rId4" Type="http://schemas.openxmlformats.org/officeDocument/2006/relationships/image" Target="../media/image63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69.png"/><Relationship Id="rId4" Type="http://schemas.openxmlformats.org/officeDocument/2006/relationships/image" Target="../media/image6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0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64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60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60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60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60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7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72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71.png"/><Relationship Id="rId4" Type="http://schemas.openxmlformats.org/officeDocument/2006/relationships/image" Target="../media/image66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73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6.png"/><Relationship Id="rId4" Type="http://schemas.openxmlformats.org/officeDocument/2006/relationships/image" Target="../media/image2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56"/>
          <p:cNvSpPr txBox="1"/>
          <p:nvPr>
            <p:ph type="ctrTitle"/>
          </p:nvPr>
        </p:nvSpPr>
        <p:spPr>
          <a:xfrm>
            <a:off x="926650" y="961825"/>
            <a:ext cx="105090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4615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500"/>
              <a:buFont typeface="Calibri"/>
              <a:buNone/>
            </a:pPr>
            <a:r>
              <a:rPr lang="en-US"/>
              <a:t>NYC </a:t>
            </a:r>
            <a:r>
              <a:rPr lang="en-US"/>
              <a:t>Sustainable Buildings</a:t>
            </a:r>
            <a:endParaRPr/>
          </a:p>
        </p:txBody>
      </p:sp>
      <p:sp>
        <p:nvSpPr>
          <p:cNvPr id="283" name="Google Shape;283;p56"/>
          <p:cNvSpPr txBox="1"/>
          <p:nvPr>
            <p:ph type="ctrTitle"/>
          </p:nvPr>
        </p:nvSpPr>
        <p:spPr>
          <a:xfrm>
            <a:off x="1083525" y="4313500"/>
            <a:ext cx="10524300" cy="12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000">
                <a:solidFill>
                  <a:srgbClr val="666666"/>
                </a:solidFill>
              </a:rPr>
              <a:t>Module 1</a:t>
            </a:r>
            <a:endParaRPr b="1" i="1" sz="20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US" sz="2000">
                <a:solidFill>
                  <a:srgbClr val="666666"/>
                </a:solidFill>
              </a:rPr>
              <a:t>CUNY Institute for Urban Systems</a:t>
            </a:r>
            <a:endParaRPr i="1" sz="20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US" sz="2000">
                <a:solidFill>
                  <a:srgbClr val="666666"/>
                </a:solidFill>
              </a:rPr>
              <a:t>Building Performance Lab</a:t>
            </a:r>
            <a:endParaRPr i="1" sz="2400">
              <a:solidFill>
                <a:srgbClr val="666666"/>
              </a:solidFill>
            </a:endParaRPr>
          </a:p>
        </p:txBody>
      </p:sp>
      <p:sp>
        <p:nvSpPr>
          <p:cNvPr id="284" name="Google Shape;284;p56"/>
          <p:cNvSpPr txBox="1"/>
          <p:nvPr/>
        </p:nvSpPr>
        <p:spPr>
          <a:xfrm>
            <a:off x="919000" y="2558863"/>
            <a:ext cx="10524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400"/>
              <a:buFont typeface="Arial"/>
              <a:buNone/>
            </a:pPr>
            <a:r>
              <a:rPr i="1" lang="en-US" sz="24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For matriculated students of </a:t>
            </a:r>
            <a:r>
              <a:rPr i="1" lang="en-US" sz="24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b="1" i="1" lang="en-US" sz="24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City College of New York</a:t>
            </a:r>
            <a:endParaRPr sz="2400">
              <a:solidFill>
                <a:srgbClr val="3296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400"/>
              <a:buFont typeface="Arial"/>
              <a:buNone/>
            </a:pPr>
            <a:r>
              <a:rPr i="1" lang="en-US" sz="24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Supported by </a:t>
            </a:r>
            <a:r>
              <a:rPr b="1" i="1" lang="en-US" sz="24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NYSERDA’s REV Campus Challenge</a:t>
            </a:r>
            <a:endParaRPr b="1" i="1" sz="2400">
              <a:solidFill>
                <a:srgbClr val="3296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56"/>
          <p:cNvSpPr txBox="1"/>
          <p:nvPr>
            <p:ph idx="12" type="sldNum"/>
          </p:nvPr>
        </p:nvSpPr>
        <p:spPr>
          <a:xfrm>
            <a:off x="11649300" y="6348600"/>
            <a:ext cx="542700" cy="50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6" name="Google Shape;286;p56"/>
          <p:cNvSpPr txBox="1"/>
          <p:nvPr/>
        </p:nvSpPr>
        <p:spPr>
          <a:xfrm>
            <a:off x="7361350" y="157300"/>
            <a:ext cx="4551000" cy="11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FF0000"/>
                </a:solidFill>
              </a:rPr>
              <a:t>NOTE: This was created specifically for NYC. Please update the laws and numbers for your city.</a:t>
            </a:r>
            <a:endParaRPr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65"/>
          <p:cNvSpPr txBox="1"/>
          <p:nvPr>
            <p:ph type="title"/>
          </p:nvPr>
        </p:nvSpPr>
        <p:spPr>
          <a:xfrm>
            <a:off x="923000" y="0"/>
            <a:ext cx="10515000" cy="92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Building “Letter Grades” + GHG Limits</a:t>
            </a:r>
            <a:endParaRPr/>
          </a:p>
        </p:txBody>
      </p:sp>
      <p:sp>
        <p:nvSpPr>
          <p:cNvPr id="354" name="Google Shape;354;p65"/>
          <p:cNvSpPr txBox="1"/>
          <p:nvPr/>
        </p:nvSpPr>
        <p:spPr>
          <a:xfrm>
            <a:off x="923000" y="985800"/>
            <a:ext cx="5945100" cy="48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en-US" sz="28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LL33 of 2018, LL95 of 2019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400"/>
              <a:buChar char="•"/>
            </a:pP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Post energy efficiency grade near each public entrance and update the sign annually by the end of October.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400"/>
              <a:buChar char="•"/>
            </a:pP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Grades are related to benchmarking report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LL97 of 2019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400"/>
              <a:buChar char="•"/>
            </a:pP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Requires owners to demonstrate compliance with Greenhouse Gas (GHG) emissions limits, beginning in 2024 and becoming more stringent in 2030.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400"/>
              <a:buChar char="•"/>
            </a:pP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Stay under the limit or pay what can be a significant annual penalty.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5" name="Google Shape;355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32949" y="1257300"/>
            <a:ext cx="3926900" cy="5077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66"/>
          <p:cNvSpPr txBox="1"/>
          <p:nvPr>
            <p:ph idx="12" type="sldNum"/>
          </p:nvPr>
        </p:nvSpPr>
        <p:spPr>
          <a:xfrm>
            <a:off x="11530360" y="0"/>
            <a:ext cx="6615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2" name="Google Shape;362;p66"/>
          <p:cNvSpPr txBox="1"/>
          <p:nvPr>
            <p:ph type="title"/>
          </p:nvPr>
        </p:nvSpPr>
        <p:spPr>
          <a:xfrm>
            <a:off x="667102" y="140659"/>
            <a:ext cx="11006400" cy="660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The Laws Fit Together</a:t>
            </a:r>
            <a:endParaRPr/>
          </a:p>
        </p:txBody>
      </p:sp>
      <p:pic>
        <p:nvPicPr>
          <p:cNvPr id="363" name="Google Shape;363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5788" y="1012559"/>
            <a:ext cx="11081235" cy="57519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67"/>
          <p:cNvSpPr txBox="1"/>
          <p:nvPr>
            <p:ph type="ctrTitle"/>
          </p:nvPr>
        </p:nvSpPr>
        <p:spPr>
          <a:xfrm>
            <a:off x="932975" y="1122375"/>
            <a:ext cx="10505100" cy="92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500"/>
              <a:buFont typeface="Calibri"/>
              <a:buNone/>
            </a:pPr>
            <a:r>
              <a:rPr lang="en-US"/>
              <a:t>Deeper Dive into LL97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68"/>
          <p:cNvSpPr txBox="1"/>
          <p:nvPr>
            <p:ph type="title"/>
          </p:nvPr>
        </p:nvSpPr>
        <p:spPr>
          <a:xfrm>
            <a:off x="923000" y="0"/>
            <a:ext cx="10515000" cy="92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Local Law 97 - Goals</a:t>
            </a:r>
            <a:endParaRPr/>
          </a:p>
        </p:txBody>
      </p:sp>
      <p:sp>
        <p:nvSpPr>
          <p:cNvPr id="374" name="Google Shape;374;p68"/>
          <p:cNvSpPr txBox="1"/>
          <p:nvPr/>
        </p:nvSpPr>
        <p:spPr>
          <a:xfrm>
            <a:off x="923000" y="1123750"/>
            <a:ext cx="10515000" cy="46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According to nyc.gov, “Local Law 97 is one of the most ambitious plans for reducing emissions in the nation.”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8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Goals: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400"/>
              <a:buChar char="•"/>
            </a:pP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40% reduction in GHG emissions by 2030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400"/>
              <a:buChar char="•"/>
            </a:pP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80% reduction in GHG emissions by 2050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400"/>
              <a:buChar char="•"/>
            </a:pP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with a 2023 rule, GHG emissions are reduced to zero by 2050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Buildings covered: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400"/>
              <a:buChar char="•"/>
            </a:pP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buildings larger than 25,000 sq. ft.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400"/>
              <a:buChar char="•"/>
            </a:pP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additional rules apply to address multiple buildings on a lot, etc.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69"/>
          <p:cNvSpPr txBox="1"/>
          <p:nvPr>
            <p:ph type="title"/>
          </p:nvPr>
        </p:nvSpPr>
        <p:spPr>
          <a:xfrm>
            <a:off x="923000" y="0"/>
            <a:ext cx="10515000" cy="92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Local Law 97 - GHG Limits</a:t>
            </a:r>
            <a:endParaRPr/>
          </a:p>
        </p:txBody>
      </p:sp>
      <p:sp>
        <p:nvSpPr>
          <p:cNvPr id="380" name="Google Shape;380;p69"/>
          <p:cNvSpPr txBox="1"/>
          <p:nvPr/>
        </p:nvSpPr>
        <p:spPr>
          <a:xfrm>
            <a:off x="923000" y="1123750"/>
            <a:ext cx="10515000" cy="46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GHG emissions limits were set up in the original law but recently DOB has amended them to be based on Energy Star Portfolio Manager (ESPM) Property Types.</a:t>
            </a:r>
            <a:endParaRPr b="1" sz="2800">
              <a:solidFill>
                <a:srgbClr val="3296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rgbClr val="3296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This makes the </a:t>
            </a: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limits</a:t>
            </a: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 more fair and equitable as each property type will have different baseline levels of GHG emissions. For example, a 24/7 </a:t>
            </a: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hospital</a:t>
            </a: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 should have a higher baseline than a school </a:t>
            </a: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which</a:t>
            </a: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 closes on nights and weekends. This makes sure that the </a:t>
            </a: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penalties</a:t>
            </a: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 are based only on comparing like buildings.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70"/>
          <p:cNvSpPr txBox="1"/>
          <p:nvPr>
            <p:ph type="title"/>
          </p:nvPr>
        </p:nvSpPr>
        <p:spPr>
          <a:xfrm>
            <a:off x="923000" y="0"/>
            <a:ext cx="10515000" cy="92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Local Law 97 - GHG Limits</a:t>
            </a:r>
            <a:endParaRPr/>
          </a:p>
        </p:txBody>
      </p:sp>
      <p:sp>
        <p:nvSpPr>
          <p:cNvPr id="386" name="Google Shape;386;p70"/>
          <p:cNvSpPr txBox="1"/>
          <p:nvPr/>
        </p:nvSpPr>
        <p:spPr>
          <a:xfrm>
            <a:off x="923000" y="1123750"/>
            <a:ext cx="10515000" cy="46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There are two sets of limits, one for 2024-2029 and another for beyond 2029. The first compliance reports are due 5/1/2025.</a:t>
            </a:r>
            <a:endParaRPr b="1" sz="2800">
              <a:solidFill>
                <a:srgbClr val="3296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2024-2029 Limits</a:t>
            </a:r>
            <a:r>
              <a:rPr lang="en-US"/>
              <a:t>								</a:t>
            </a:r>
            <a:r>
              <a:rPr lang="en-US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Beyond 2029 Limits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7" name="Google Shape;387;p7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23000" y="2783000"/>
            <a:ext cx="4097250" cy="300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7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18400" y="2789344"/>
            <a:ext cx="4097250" cy="29936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71"/>
          <p:cNvSpPr txBox="1"/>
          <p:nvPr>
            <p:ph type="title"/>
          </p:nvPr>
        </p:nvSpPr>
        <p:spPr>
          <a:xfrm>
            <a:off x="923000" y="0"/>
            <a:ext cx="10515000" cy="92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Local Law 97 - Exercise</a:t>
            </a:r>
            <a:endParaRPr/>
          </a:p>
        </p:txBody>
      </p:sp>
      <p:sp>
        <p:nvSpPr>
          <p:cNvPr id="394" name="Google Shape;394;p71"/>
          <p:cNvSpPr txBox="1"/>
          <p:nvPr/>
        </p:nvSpPr>
        <p:spPr>
          <a:xfrm>
            <a:off x="923000" y="1123750"/>
            <a:ext cx="10515000" cy="46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8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The annual penalty for exceeding the annual building emissions limit is up to $268 per ton of emissions over the limit. </a:t>
            </a:r>
            <a:endParaRPr b="1" sz="2800">
              <a:solidFill>
                <a:srgbClr val="3296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3296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Let’s use a calculator on two examples:</a:t>
            </a:r>
            <a:endParaRPr sz="26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600"/>
              <a:buFont typeface="Calibri"/>
              <a:buAutoNum type="arabicPeriod"/>
            </a:pPr>
            <a:r>
              <a:rPr lang="en-US" sz="2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MF residential building, energy from electricity and #4 fuel oil</a:t>
            </a:r>
            <a:endParaRPr sz="26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600"/>
              <a:buFont typeface="Calibri"/>
              <a:buAutoNum type="arabicPeriod"/>
            </a:pPr>
            <a:r>
              <a:rPr lang="en-US" sz="2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Mixed-use building – MF residential, retail, and a medical office, energy from gas and electricity</a:t>
            </a:r>
            <a:endParaRPr sz="26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The data come directly from benchmarking submissions.</a:t>
            </a:r>
            <a:endParaRPr sz="26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Calculator is available at: </a:t>
            </a:r>
            <a:r>
              <a:rPr i="1" lang="en-US" sz="26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www.be-exchange.org/calculator/</a:t>
            </a:r>
            <a:r>
              <a:rPr i="1" lang="en-US" sz="2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i="1" sz="26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72"/>
          <p:cNvSpPr txBox="1"/>
          <p:nvPr>
            <p:ph type="title"/>
          </p:nvPr>
        </p:nvSpPr>
        <p:spPr>
          <a:xfrm>
            <a:off x="923000" y="0"/>
            <a:ext cx="10515000" cy="92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Local Law 97 - Example 1</a:t>
            </a:r>
            <a:endParaRPr/>
          </a:p>
        </p:txBody>
      </p:sp>
      <p:pic>
        <p:nvPicPr>
          <p:cNvPr id="400" name="Google Shape;400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73400"/>
            <a:ext cx="10323965" cy="5632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73"/>
          <p:cNvSpPr txBox="1"/>
          <p:nvPr>
            <p:ph type="title"/>
          </p:nvPr>
        </p:nvSpPr>
        <p:spPr>
          <a:xfrm>
            <a:off x="923000" y="0"/>
            <a:ext cx="10515000" cy="92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Local Law 97 - Example 1</a:t>
            </a:r>
            <a:endParaRPr/>
          </a:p>
        </p:txBody>
      </p:sp>
      <p:pic>
        <p:nvPicPr>
          <p:cNvPr id="406" name="Google Shape;406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73400"/>
            <a:ext cx="10656955" cy="5632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74"/>
          <p:cNvSpPr txBox="1"/>
          <p:nvPr>
            <p:ph type="title"/>
          </p:nvPr>
        </p:nvSpPr>
        <p:spPr>
          <a:xfrm>
            <a:off x="923000" y="0"/>
            <a:ext cx="10515000" cy="92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Local Law 97 - Example 1</a:t>
            </a:r>
            <a:endParaRPr/>
          </a:p>
        </p:txBody>
      </p:sp>
      <p:pic>
        <p:nvPicPr>
          <p:cNvPr id="412" name="Google Shape;412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73400"/>
            <a:ext cx="10587477" cy="5632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57"/>
          <p:cNvSpPr txBox="1"/>
          <p:nvPr>
            <p:ph type="title"/>
          </p:nvPr>
        </p:nvSpPr>
        <p:spPr>
          <a:xfrm>
            <a:off x="923000" y="0"/>
            <a:ext cx="10511400" cy="125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000"/>
              <a:buFont typeface="Calibri"/>
              <a:buNone/>
            </a:pPr>
            <a:r>
              <a:rPr lang="en-US"/>
              <a:t>Learning Objectives</a:t>
            </a:r>
            <a:endParaRPr/>
          </a:p>
        </p:txBody>
      </p:sp>
      <p:sp>
        <p:nvSpPr>
          <p:cNvPr id="294" name="Google Shape;294;p57"/>
          <p:cNvSpPr txBox="1"/>
          <p:nvPr>
            <p:ph idx="1" type="body"/>
          </p:nvPr>
        </p:nvSpPr>
        <p:spPr>
          <a:xfrm>
            <a:off x="923100" y="1786750"/>
            <a:ext cx="10511400" cy="41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/>
              <a:t>At the end of this lesson students will be able to:</a:t>
            </a:r>
            <a:endParaRPr sz="2800"/>
          </a:p>
          <a:p>
            <a:pPr indent="-40640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AutoNum type="arabicPeriod"/>
            </a:pPr>
            <a:r>
              <a:rPr b="0" lang="en-US" sz="2800">
                <a:solidFill>
                  <a:srgbClr val="666666"/>
                </a:solidFill>
              </a:rPr>
              <a:t>describe the major state and city laws codes regarding building energy usage and carbon emissions</a:t>
            </a:r>
            <a:endParaRPr b="0" sz="2800">
              <a:solidFill>
                <a:srgbClr val="666666"/>
              </a:solidFill>
            </a:endParaRPr>
          </a:p>
          <a:p>
            <a:pPr indent="-4064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AutoNum type="arabicPeriod"/>
            </a:pPr>
            <a:r>
              <a:rPr b="0" lang="en-US" sz="2800">
                <a:solidFill>
                  <a:srgbClr val="666666"/>
                </a:solidFill>
              </a:rPr>
              <a:t>describe the intent and methods of the LL97 of 2019 carbon emission limits and penalties</a:t>
            </a:r>
            <a:endParaRPr b="0" sz="2800">
              <a:solidFill>
                <a:srgbClr val="666666"/>
              </a:solidFill>
            </a:endParaRPr>
          </a:p>
          <a:p>
            <a:pPr indent="-4064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AutoNum type="arabicPeriod"/>
            </a:pPr>
            <a:r>
              <a:rPr b="0" lang="en-US" sz="2800">
                <a:solidFill>
                  <a:srgbClr val="666666"/>
                </a:solidFill>
              </a:rPr>
              <a:t>review the major systems that contribute to building energy usage and do an example calculation for a space heating load</a:t>
            </a:r>
            <a:endParaRPr sz="24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75"/>
          <p:cNvSpPr txBox="1"/>
          <p:nvPr>
            <p:ph type="title"/>
          </p:nvPr>
        </p:nvSpPr>
        <p:spPr>
          <a:xfrm>
            <a:off x="923000" y="0"/>
            <a:ext cx="10515000" cy="92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Local Law 97 - Example 2</a:t>
            </a:r>
            <a:endParaRPr/>
          </a:p>
        </p:txBody>
      </p:sp>
      <p:pic>
        <p:nvPicPr>
          <p:cNvPr id="418" name="Google Shape;418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73400"/>
            <a:ext cx="10636825" cy="5632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76"/>
          <p:cNvSpPr txBox="1"/>
          <p:nvPr>
            <p:ph type="title"/>
          </p:nvPr>
        </p:nvSpPr>
        <p:spPr>
          <a:xfrm>
            <a:off x="923000" y="0"/>
            <a:ext cx="10515000" cy="92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Local Law 97 - Example 2</a:t>
            </a:r>
            <a:endParaRPr/>
          </a:p>
        </p:txBody>
      </p:sp>
      <p:pic>
        <p:nvPicPr>
          <p:cNvPr id="424" name="Google Shape;424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73400"/>
            <a:ext cx="10546518" cy="563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77"/>
          <p:cNvSpPr txBox="1"/>
          <p:nvPr>
            <p:ph type="title"/>
          </p:nvPr>
        </p:nvSpPr>
        <p:spPr>
          <a:xfrm>
            <a:off x="923000" y="0"/>
            <a:ext cx="10515000" cy="92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Local Law 97 - Example 2</a:t>
            </a:r>
            <a:endParaRPr/>
          </a:p>
        </p:txBody>
      </p:sp>
      <p:pic>
        <p:nvPicPr>
          <p:cNvPr id="430" name="Google Shape;430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73400"/>
            <a:ext cx="10598054" cy="5632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78"/>
          <p:cNvSpPr txBox="1"/>
          <p:nvPr>
            <p:ph type="title"/>
          </p:nvPr>
        </p:nvSpPr>
        <p:spPr>
          <a:xfrm>
            <a:off x="923000" y="0"/>
            <a:ext cx="10515000" cy="92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Current data on LL97 Penalties</a:t>
            </a:r>
            <a:endParaRPr/>
          </a:p>
        </p:txBody>
      </p:sp>
      <p:sp>
        <p:nvSpPr>
          <p:cNvPr id="436" name="Google Shape;436;p78"/>
          <p:cNvSpPr txBox="1"/>
          <p:nvPr/>
        </p:nvSpPr>
        <p:spPr>
          <a:xfrm>
            <a:off x="923000" y="1423075"/>
            <a:ext cx="5481000" cy="43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600"/>
              <a:buFont typeface="Calibri"/>
              <a:buChar char="●"/>
            </a:pPr>
            <a:r>
              <a:rPr lang="en-US" sz="2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2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bout 20% of buildings under the law currently exceed their 2024 GHG limits</a:t>
            </a:r>
            <a:endParaRPr sz="26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600"/>
              <a:buFont typeface="Calibri"/>
              <a:buChar char="●"/>
            </a:pPr>
            <a:r>
              <a:rPr lang="en-US" sz="2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About 75% of buildings under the law currently exceed their 2030 GHG limits</a:t>
            </a:r>
            <a:endParaRPr sz="26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Penalties on owners can be severe, e.g., $1/sqft/yr</a:t>
            </a:r>
            <a:endParaRPr sz="2600">
              <a:solidFill>
                <a:srgbClr val="666666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7" name="Google Shape;437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13272" y="1245859"/>
            <a:ext cx="4366250" cy="436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79"/>
          <p:cNvSpPr txBox="1"/>
          <p:nvPr>
            <p:ph type="title"/>
          </p:nvPr>
        </p:nvSpPr>
        <p:spPr>
          <a:xfrm>
            <a:off x="923000" y="0"/>
            <a:ext cx="10515000" cy="92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Options for Reducing GHGs</a:t>
            </a:r>
            <a:endParaRPr/>
          </a:p>
        </p:txBody>
      </p:sp>
      <p:sp>
        <p:nvSpPr>
          <p:cNvPr id="443" name="Google Shape;443;p79"/>
          <p:cNvSpPr txBox="1"/>
          <p:nvPr/>
        </p:nvSpPr>
        <p:spPr>
          <a:xfrm>
            <a:off x="923000" y="1123750"/>
            <a:ext cx="10515000" cy="46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800"/>
              <a:buFont typeface="Calibri"/>
              <a:buAutoNum type="arabicPeriod"/>
            </a:pPr>
            <a:r>
              <a:rPr b="1" lang="en-US" sz="28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Improve Energy Efficiency</a:t>
            </a:r>
            <a:endParaRPr b="1" sz="2800">
              <a:solidFill>
                <a:srgbClr val="3296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9144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600"/>
              <a:buFont typeface="Calibri"/>
              <a:buChar char="●"/>
            </a:pPr>
            <a:r>
              <a:rPr lang="en-US" sz="2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improved operations and maintenance; focused on better </a:t>
            </a:r>
            <a:r>
              <a:rPr lang="en-US" sz="2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performance</a:t>
            </a:r>
            <a:r>
              <a:rPr lang="en-US" sz="2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 of building envelope, HVAC, DHW, lighting and controls</a:t>
            </a:r>
            <a:endParaRPr sz="26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800"/>
              <a:buFont typeface="Calibri"/>
              <a:buAutoNum type="arabicPeriod"/>
            </a:pPr>
            <a:r>
              <a:rPr b="1" lang="en-US" sz="28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Reduce Carbon intensity</a:t>
            </a:r>
            <a:endParaRPr b="1" sz="2800">
              <a:solidFill>
                <a:srgbClr val="3296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9144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600"/>
              <a:buFont typeface="Calibri"/>
              <a:buChar char="●"/>
            </a:pPr>
            <a:r>
              <a:rPr lang="en-US" sz="2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switch</a:t>
            </a:r>
            <a:r>
              <a:rPr lang="en-US" sz="2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 from oil to gas; add solar on your roof</a:t>
            </a:r>
            <a:endParaRPr sz="26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800"/>
              <a:buFont typeface="Calibri"/>
              <a:buAutoNum type="arabicPeriod"/>
            </a:pPr>
            <a:r>
              <a:rPr b="1" lang="en-US" sz="28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Use Clean Distributed Energy Resources</a:t>
            </a:r>
            <a:endParaRPr b="1" sz="2800">
              <a:solidFill>
                <a:srgbClr val="3296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9144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600"/>
              <a:buFont typeface="Calibri"/>
              <a:buChar char="●"/>
            </a:pPr>
            <a:r>
              <a:rPr lang="en-US" sz="26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using solar PV, battery storage, or thermal storage</a:t>
            </a:r>
            <a:endParaRPr b="1" sz="2800">
              <a:solidFill>
                <a:srgbClr val="3296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800"/>
              <a:buFont typeface="Calibri"/>
              <a:buAutoNum type="arabicPeriod"/>
            </a:pPr>
            <a:r>
              <a:rPr b="1" lang="en-US" sz="28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Buy Renewable Energy Credits</a:t>
            </a:r>
            <a:endParaRPr b="1" sz="2800">
              <a:solidFill>
                <a:srgbClr val="3296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800"/>
              <a:buFont typeface="Calibri"/>
              <a:buAutoNum type="arabicPeriod"/>
            </a:pPr>
            <a:r>
              <a:rPr b="1" lang="en-US" sz="28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Buy Carbon Offsets</a:t>
            </a:r>
            <a:endParaRPr b="1" sz="2800">
              <a:solidFill>
                <a:srgbClr val="3296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800"/>
              <a:buFont typeface="Calibri"/>
              <a:buAutoNum type="arabicPeriod"/>
            </a:pPr>
            <a:r>
              <a:rPr b="1" lang="en-US" sz="28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Carbon Trading</a:t>
            </a:r>
            <a:endParaRPr b="1" sz="2800">
              <a:solidFill>
                <a:srgbClr val="3296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80"/>
          <p:cNvSpPr txBox="1"/>
          <p:nvPr>
            <p:ph idx="1" type="body"/>
          </p:nvPr>
        </p:nvSpPr>
        <p:spPr>
          <a:xfrm>
            <a:off x="840750" y="1837150"/>
            <a:ext cx="8749800" cy="36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/>
              <a:t>In order to implement these options, we need to first u</a:t>
            </a:r>
            <a:r>
              <a:rPr lang="en-US" sz="3600"/>
              <a:t>nderstand how buildings use energy and how we can design and build them for high energy efficiency.</a:t>
            </a:r>
            <a:endParaRPr sz="36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81"/>
          <p:cNvSpPr txBox="1"/>
          <p:nvPr>
            <p:ph type="ctrTitle"/>
          </p:nvPr>
        </p:nvSpPr>
        <p:spPr>
          <a:xfrm>
            <a:off x="932975" y="1122375"/>
            <a:ext cx="10505100" cy="92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500"/>
              <a:buFont typeface="Calibri"/>
              <a:buNone/>
            </a:pPr>
            <a:r>
              <a:rPr lang="en-US"/>
              <a:t>Building Science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82"/>
          <p:cNvSpPr txBox="1"/>
          <p:nvPr>
            <p:ph type="title"/>
          </p:nvPr>
        </p:nvSpPr>
        <p:spPr>
          <a:xfrm>
            <a:off x="907825" y="3550"/>
            <a:ext cx="105288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</a:pPr>
            <a:r>
              <a:rPr lang="en-US"/>
              <a:t>Building Envelope</a:t>
            </a:r>
            <a:endParaRPr/>
          </a:p>
        </p:txBody>
      </p:sp>
      <p:pic>
        <p:nvPicPr>
          <p:cNvPr id="459" name="Google Shape;459;p82"/>
          <p:cNvPicPr preferRelativeResize="0"/>
          <p:nvPr/>
        </p:nvPicPr>
        <p:blipFill rotWithShape="1">
          <a:blip r:embed="rId3">
            <a:alphaModFix/>
          </a:blip>
          <a:srcRect b="8082" l="72498" r="5537" t="18583"/>
          <a:stretch/>
        </p:blipFill>
        <p:spPr>
          <a:xfrm>
            <a:off x="8747350" y="1398750"/>
            <a:ext cx="2588698" cy="4718125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82"/>
          <p:cNvSpPr txBox="1"/>
          <p:nvPr>
            <p:ph idx="1" type="body"/>
          </p:nvPr>
        </p:nvSpPr>
        <p:spPr>
          <a:xfrm>
            <a:off x="685800" y="1443900"/>
            <a:ext cx="8061600" cy="37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-40640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800"/>
              <a:buFont typeface="Calibri"/>
              <a:buChar char="●"/>
            </a:pPr>
            <a:r>
              <a:rPr lang="en-US" sz="2800">
                <a:solidFill>
                  <a:srgbClr val="32964B"/>
                </a:solidFill>
              </a:rPr>
              <a:t>What a building does/supposed to do</a:t>
            </a:r>
            <a:endParaRPr sz="2800">
              <a:solidFill>
                <a:srgbClr val="32964B"/>
              </a:solidFill>
            </a:endParaRPr>
          </a:p>
          <a:p>
            <a:pPr indent="-4064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800"/>
              <a:buFont typeface="Calibri"/>
              <a:buChar char="○"/>
            </a:pPr>
            <a:r>
              <a:rPr lang="en-US" sz="2800">
                <a:solidFill>
                  <a:srgbClr val="666666"/>
                </a:solidFill>
              </a:rPr>
              <a:t>Provide for occupant health, safety</a:t>
            </a:r>
            <a:endParaRPr sz="2800">
              <a:solidFill>
                <a:srgbClr val="666666"/>
              </a:solidFill>
            </a:endParaRPr>
          </a:p>
          <a:p>
            <a:pPr indent="-4064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○"/>
            </a:pPr>
            <a:r>
              <a:rPr lang="en-US" sz="2800">
                <a:solidFill>
                  <a:srgbClr val="666666"/>
                </a:solidFill>
              </a:rPr>
              <a:t>Provide for occupant comfort</a:t>
            </a:r>
            <a:endParaRPr sz="2800">
              <a:solidFill>
                <a:srgbClr val="666666"/>
              </a:solidFill>
            </a:endParaRPr>
          </a:p>
          <a:p>
            <a:pPr indent="-406400" lvl="3" marL="1828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Char char="●"/>
            </a:pPr>
            <a:r>
              <a:rPr lang="en-US" sz="2800">
                <a:solidFill>
                  <a:srgbClr val="666666"/>
                </a:solidFill>
              </a:rPr>
              <a:t>warm in winter, cool in summer</a:t>
            </a:r>
            <a:endParaRPr sz="2800">
              <a:solidFill>
                <a:srgbClr val="666666"/>
              </a:solidFill>
            </a:endParaRPr>
          </a:p>
          <a:p>
            <a:pPr indent="-4064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800"/>
              <a:buFont typeface="Calibri"/>
              <a:buChar char="●"/>
            </a:pPr>
            <a:r>
              <a:rPr lang="en-US" sz="2800">
                <a:solidFill>
                  <a:srgbClr val="32964B"/>
                </a:solidFill>
              </a:rPr>
              <a:t>Envelope = boundary</a:t>
            </a:r>
            <a:endParaRPr b="0" sz="2800">
              <a:solidFill>
                <a:srgbClr val="666666"/>
              </a:solidFill>
            </a:endParaRPr>
          </a:p>
          <a:p>
            <a:pPr indent="-4064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○"/>
            </a:pPr>
            <a:r>
              <a:rPr lang="en-US" sz="2800">
                <a:solidFill>
                  <a:srgbClr val="666666"/>
                </a:solidFill>
              </a:rPr>
              <a:t>Between outdoor and indoor conditions</a:t>
            </a:r>
            <a:endParaRPr sz="2800">
              <a:solidFill>
                <a:srgbClr val="666666"/>
              </a:solidFill>
            </a:endParaRPr>
          </a:p>
          <a:p>
            <a:pPr indent="-4064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○"/>
            </a:pPr>
            <a:r>
              <a:rPr lang="en-US" sz="2800">
                <a:solidFill>
                  <a:srgbClr val="666666"/>
                </a:solidFill>
              </a:rPr>
              <a:t>Controls the amount of heat, air, moisture, light, sound that is inside the building</a:t>
            </a:r>
            <a:endParaRPr sz="2800"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83"/>
          <p:cNvSpPr txBox="1"/>
          <p:nvPr>
            <p:ph type="title"/>
          </p:nvPr>
        </p:nvSpPr>
        <p:spPr>
          <a:xfrm>
            <a:off x="907825" y="3550"/>
            <a:ext cx="105288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</a:pPr>
            <a:r>
              <a:rPr lang="en-US"/>
              <a:t>Envelope Components &amp; Considerations</a:t>
            </a:r>
            <a:endParaRPr/>
          </a:p>
        </p:txBody>
      </p:sp>
      <p:pic>
        <p:nvPicPr>
          <p:cNvPr id="466" name="Google Shape;466;p83"/>
          <p:cNvPicPr preferRelativeResize="0"/>
          <p:nvPr/>
        </p:nvPicPr>
        <p:blipFill rotWithShape="1">
          <a:blip r:embed="rId3">
            <a:alphaModFix/>
          </a:blip>
          <a:srcRect b="7487" l="0" r="0" t="24758"/>
          <a:stretch/>
        </p:blipFill>
        <p:spPr>
          <a:xfrm>
            <a:off x="203200" y="1278700"/>
            <a:ext cx="11785600" cy="430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84"/>
          <p:cNvSpPr txBox="1"/>
          <p:nvPr>
            <p:ph type="title"/>
          </p:nvPr>
        </p:nvSpPr>
        <p:spPr>
          <a:xfrm>
            <a:off x="907825" y="3550"/>
            <a:ext cx="105288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</a:pPr>
            <a:r>
              <a:rPr lang="en-US"/>
              <a:t>Thermodynamics</a:t>
            </a:r>
            <a:endParaRPr/>
          </a:p>
        </p:txBody>
      </p:sp>
      <p:pic>
        <p:nvPicPr>
          <p:cNvPr id="472" name="Google Shape;472;p84"/>
          <p:cNvPicPr preferRelativeResize="0"/>
          <p:nvPr/>
        </p:nvPicPr>
        <p:blipFill rotWithShape="1">
          <a:blip r:embed="rId3">
            <a:alphaModFix/>
          </a:blip>
          <a:srcRect b="0" l="0" r="0" t="5402"/>
          <a:stretch/>
        </p:blipFill>
        <p:spPr>
          <a:xfrm>
            <a:off x="1440500" y="1022950"/>
            <a:ext cx="9311027" cy="2906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8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41777" y="3929850"/>
            <a:ext cx="8908467" cy="2906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58"/>
          <p:cNvSpPr txBox="1"/>
          <p:nvPr>
            <p:ph type="ctrTitle"/>
          </p:nvPr>
        </p:nvSpPr>
        <p:spPr>
          <a:xfrm>
            <a:off x="932975" y="1122375"/>
            <a:ext cx="10505100" cy="92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500"/>
              <a:buFont typeface="Calibri"/>
              <a:buNone/>
            </a:pPr>
            <a:r>
              <a:rPr lang="en-US"/>
              <a:t>N</a:t>
            </a:r>
            <a:r>
              <a:rPr lang="en-US"/>
              <a:t>ew York’s Energy Policies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8" name="Google Shape;478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00" y="203200"/>
            <a:ext cx="11785605" cy="6341668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p85"/>
          <p:cNvSpPr txBox="1"/>
          <p:nvPr/>
        </p:nvSpPr>
        <p:spPr>
          <a:xfrm>
            <a:off x="1063575" y="2389450"/>
            <a:ext cx="3007500" cy="985200"/>
          </a:xfrm>
          <a:prstGeom prst="rect">
            <a:avLst/>
          </a:prstGeom>
          <a:solidFill>
            <a:srgbClr val="32964B"/>
          </a:solidFill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NOTE: The Outdoor Air Temp. is 80°F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4" name="Google Shape;484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00" y="203200"/>
            <a:ext cx="11785605" cy="63359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9" name="Google Shape;489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00" y="203200"/>
            <a:ext cx="11785605" cy="6312895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Google Shape;490;p87"/>
          <p:cNvSpPr txBox="1"/>
          <p:nvPr/>
        </p:nvSpPr>
        <p:spPr>
          <a:xfrm>
            <a:off x="1063575" y="2389450"/>
            <a:ext cx="3007500" cy="985200"/>
          </a:xfrm>
          <a:prstGeom prst="rect">
            <a:avLst/>
          </a:prstGeom>
          <a:solidFill>
            <a:srgbClr val="32964B"/>
          </a:solidFill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NOTE: The Outdoor Air Temp. is 40°F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5" name="Google Shape;495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00" y="203200"/>
            <a:ext cx="11785605" cy="62495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89"/>
          <p:cNvSpPr txBox="1"/>
          <p:nvPr>
            <p:ph type="title"/>
          </p:nvPr>
        </p:nvSpPr>
        <p:spPr>
          <a:xfrm>
            <a:off x="907825" y="3550"/>
            <a:ext cx="105288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</a:pPr>
            <a:r>
              <a:rPr lang="en-US"/>
              <a:t>Building HVAC</a:t>
            </a:r>
            <a:endParaRPr/>
          </a:p>
        </p:txBody>
      </p:sp>
      <p:pic>
        <p:nvPicPr>
          <p:cNvPr id="501" name="Google Shape;501;p89"/>
          <p:cNvPicPr preferRelativeResize="0"/>
          <p:nvPr/>
        </p:nvPicPr>
        <p:blipFill rotWithShape="1">
          <a:blip r:embed="rId3">
            <a:alphaModFix/>
          </a:blip>
          <a:srcRect b="8082" l="72498" r="5537" t="18583"/>
          <a:stretch/>
        </p:blipFill>
        <p:spPr>
          <a:xfrm>
            <a:off x="8747350" y="1398750"/>
            <a:ext cx="2588698" cy="4718125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89"/>
          <p:cNvSpPr txBox="1"/>
          <p:nvPr>
            <p:ph idx="1" type="body"/>
          </p:nvPr>
        </p:nvSpPr>
        <p:spPr>
          <a:xfrm>
            <a:off x="685800" y="1443900"/>
            <a:ext cx="8061600" cy="37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-40640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800"/>
              <a:buFont typeface="Calibri"/>
              <a:buChar char="●"/>
            </a:pPr>
            <a:r>
              <a:rPr lang="en-US" sz="2800">
                <a:solidFill>
                  <a:srgbClr val="32964B"/>
                </a:solidFill>
              </a:rPr>
              <a:t>Reminder of what a building does</a:t>
            </a:r>
            <a:endParaRPr sz="2800">
              <a:solidFill>
                <a:srgbClr val="32964B"/>
              </a:solidFill>
            </a:endParaRPr>
          </a:p>
          <a:p>
            <a:pPr indent="-4064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800"/>
              <a:buFont typeface="Calibri"/>
              <a:buChar char="○"/>
            </a:pPr>
            <a:r>
              <a:rPr lang="en-US" sz="2800">
                <a:solidFill>
                  <a:srgbClr val="666666"/>
                </a:solidFill>
              </a:rPr>
              <a:t>Provide for occupant health, safety</a:t>
            </a:r>
            <a:endParaRPr sz="2800">
              <a:solidFill>
                <a:srgbClr val="666666"/>
              </a:solidFill>
            </a:endParaRPr>
          </a:p>
          <a:p>
            <a:pPr indent="-4064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○"/>
            </a:pPr>
            <a:r>
              <a:rPr lang="en-US" sz="2800">
                <a:solidFill>
                  <a:srgbClr val="666666"/>
                </a:solidFill>
              </a:rPr>
              <a:t>Provide for occupant comfort</a:t>
            </a:r>
            <a:endParaRPr sz="2800">
              <a:solidFill>
                <a:srgbClr val="666666"/>
              </a:solidFill>
            </a:endParaRPr>
          </a:p>
          <a:p>
            <a:pPr indent="-406400" lvl="3" marL="1828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Char char="●"/>
            </a:pPr>
            <a:r>
              <a:rPr lang="en-US" sz="2800">
                <a:solidFill>
                  <a:srgbClr val="666666"/>
                </a:solidFill>
              </a:rPr>
              <a:t>warm in winter, cool in summer</a:t>
            </a:r>
            <a:endParaRPr sz="2800">
              <a:solidFill>
                <a:srgbClr val="666666"/>
              </a:solidFill>
            </a:endParaRPr>
          </a:p>
          <a:p>
            <a:pPr indent="-4064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800"/>
              <a:buFont typeface="Calibri"/>
              <a:buChar char="●"/>
            </a:pPr>
            <a:r>
              <a:rPr lang="en-US" sz="2800">
                <a:solidFill>
                  <a:srgbClr val="32964B"/>
                </a:solidFill>
              </a:rPr>
              <a:t>HVAC = Heating, Ventilation, Air Conditioning</a:t>
            </a:r>
            <a:endParaRPr b="0" sz="2800">
              <a:solidFill>
                <a:srgbClr val="666666"/>
              </a:solidFill>
            </a:endParaRPr>
          </a:p>
          <a:p>
            <a:pPr indent="-4064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○"/>
            </a:pPr>
            <a:r>
              <a:rPr lang="en-US" sz="2800">
                <a:solidFill>
                  <a:srgbClr val="666666"/>
                </a:solidFill>
              </a:rPr>
              <a:t>mechanical equipment that ensures the right levels of fresh air, temperature, and/or humidity</a:t>
            </a:r>
            <a:endParaRPr sz="2800"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90"/>
          <p:cNvSpPr txBox="1"/>
          <p:nvPr>
            <p:ph type="title"/>
          </p:nvPr>
        </p:nvSpPr>
        <p:spPr>
          <a:xfrm>
            <a:off x="907825" y="3550"/>
            <a:ext cx="105288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</a:pPr>
            <a:r>
              <a:rPr lang="en-US"/>
              <a:t>Major HVAC Equipment</a:t>
            </a:r>
            <a:endParaRPr/>
          </a:p>
        </p:txBody>
      </p:sp>
      <p:sp>
        <p:nvSpPr>
          <p:cNvPr id="508" name="Google Shape;508;p90"/>
          <p:cNvSpPr txBox="1"/>
          <p:nvPr>
            <p:ph idx="1" type="body"/>
          </p:nvPr>
        </p:nvSpPr>
        <p:spPr>
          <a:xfrm>
            <a:off x="685800" y="1257300"/>
            <a:ext cx="5364900" cy="39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-40640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800"/>
              <a:buFont typeface="Calibri"/>
              <a:buChar char="●"/>
            </a:pPr>
            <a:r>
              <a:rPr lang="en-US" sz="2800">
                <a:solidFill>
                  <a:srgbClr val="32964B"/>
                </a:solidFill>
              </a:rPr>
              <a:t>Central Plant</a:t>
            </a:r>
            <a:endParaRPr sz="2800">
              <a:solidFill>
                <a:srgbClr val="32964B"/>
              </a:solidFill>
            </a:endParaRPr>
          </a:p>
          <a:p>
            <a:pPr indent="-4064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800"/>
              <a:buFont typeface="Calibri"/>
              <a:buChar char="○"/>
            </a:pPr>
            <a:r>
              <a:rPr lang="en-US" sz="2800">
                <a:solidFill>
                  <a:srgbClr val="666666"/>
                </a:solidFill>
              </a:rPr>
              <a:t>Boiler</a:t>
            </a:r>
            <a:endParaRPr sz="2800">
              <a:solidFill>
                <a:srgbClr val="666666"/>
              </a:solidFill>
            </a:endParaRPr>
          </a:p>
          <a:p>
            <a:pPr indent="-4064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○"/>
            </a:pPr>
            <a:r>
              <a:rPr lang="en-US" sz="2800">
                <a:solidFill>
                  <a:srgbClr val="666666"/>
                </a:solidFill>
              </a:rPr>
              <a:t>Chiller (+Cooling Tower)</a:t>
            </a:r>
            <a:endParaRPr sz="2800">
              <a:solidFill>
                <a:srgbClr val="666666"/>
              </a:solidFill>
            </a:endParaRPr>
          </a:p>
          <a:p>
            <a:pPr indent="-4064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800"/>
              <a:buFont typeface="Calibri"/>
              <a:buChar char="●"/>
            </a:pPr>
            <a:r>
              <a:rPr lang="en-US" sz="2800">
                <a:solidFill>
                  <a:srgbClr val="32964B"/>
                </a:solidFill>
              </a:rPr>
              <a:t>Distribution</a:t>
            </a:r>
            <a:endParaRPr b="0" sz="2800">
              <a:solidFill>
                <a:srgbClr val="666666"/>
              </a:solidFill>
            </a:endParaRPr>
          </a:p>
          <a:p>
            <a:pPr indent="-4064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○"/>
            </a:pPr>
            <a:r>
              <a:rPr lang="en-US" sz="2800">
                <a:solidFill>
                  <a:srgbClr val="666666"/>
                </a:solidFill>
              </a:rPr>
              <a:t>Pumps and Fans</a:t>
            </a:r>
            <a:endParaRPr sz="2800">
              <a:solidFill>
                <a:srgbClr val="666666"/>
              </a:solidFill>
            </a:endParaRPr>
          </a:p>
          <a:p>
            <a:pPr indent="-4064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○"/>
            </a:pPr>
            <a:r>
              <a:rPr lang="en-US" sz="2800">
                <a:solidFill>
                  <a:srgbClr val="666666"/>
                </a:solidFill>
              </a:rPr>
              <a:t>Air-Handling Units</a:t>
            </a:r>
            <a:endParaRPr sz="2800">
              <a:solidFill>
                <a:srgbClr val="666666"/>
              </a:solidFill>
            </a:endParaRPr>
          </a:p>
          <a:p>
            <a:pPr indent="-4064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○"/>
            </a:pPr>
            <a:r>
              <a:rPr lang="en-US" sz="2800">
                <a:solidFill>
                  <a:srgbClr val="666666"/>
                </a:solidFill>
              </a:rPr>
              <a:t>Terminal Units</a:t>
            </a:r>
            <a:endParaRPr sz="1000">
              <a:solidFill>
                <a:srgbClr val="666666"/>
              </a:solidFill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accent6"/>
                </a:solidFill>
              </a:rPr>
              <a:t>A Lightning Overview</a:t>
            </a:r>
            <a:endParaRPr sz="4000">
              <a:solidFill>
                <a:srgbClr val="666666"/>
              </a:solidFill>
            </a:endParaRPr>
          </a:p>
        </p:txBody>
      </p:sp>
      <p:pic>
        <p:nvPicPr>
          <p:cNvPr id="509" name="Google Shape;509;p90"/>
          <p:cNvPicPr preferRelativeResize="0"/>
          <p:nvPr/>
        </p:nvPicPr>
        <p:blipFill rotWithShape="1">
          <a:blip r:embed="rId3">
            <a:alphaModFix/>
          </a:blip>
          <a:srcRect b="11028" l="54479" r="0" t="14256"/>
          <a:stretch/>
        </p:blipFill>
        <p:spPr>
          <a:xfrm>
            <a:off x="6613950" y="1257300"/>
            <a:ext cx="5364900" cy="4742324"/>
          </a:xfrm>
          <a:prstGeom prst="rect">
            <a:avLst/>
          </a:prstGeom>
          <a:noFill/>
          <a:ln>
            <a:noFill/>
          </a:ln>
        </p:spPr>
      </p:pic>
      <p:sp>
        <p:nvSpPr>
          <p:cNvPr id="510" name="Google Shape;510;p90"/>
          <p:cNvSpPr txBox="1"/>
          <p:nvPr/>
        </p:nvSpPr>
        <p:spPr>
          <a:xfrm>
            <a:off x="5928900" y="6398700"/>
            <a:ext cx="6263100" cy="45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1" lang="en-US" sz="16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Helpful Resource</a:t>
            </a:r>
            <a:r>
              <a:rPr i="1" lang="en-US" sz="16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i="1" lang="en-US" sz="16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https://youtu.be/1cvFlBLo4u0</a:t>
            </a:r>
            <a:r>
              <a:rPr i="1" lang="en-US" sz="16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i="1" sz="1600">
              <a:solidFill>
                <a:srgbClr val="3296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91"/>
          <p:cNvSpPr txBox="1"/>
          <p:nvPr>
            <p:ph type="title"/>
          </p:nvPr>
        </p:nvSpPr>
        <p:spPr>
          <a:xfrm>
            <a:off x="907825" y="3550"/>
            <a:ext cx="105288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</a:pPr>
            <a:r>
              <a:rPr lang="en-US"/>
              <a:t>Building Loads</a:t>
            </a:r>
            <a:endParaRPr/>
          </a:p>
        </p:txBody>
      </p:sp>
      <p:sp>
        <p:nvSpPr>
          <p:cNvPr id="516" name="Google Shape;516;p91"/>
          <p:cNvSpPr txBox="1"/>
          <p:nvPr>
            <p:ph idx="1" type="body"/>
          </p:nvPr>
        </p:nvSpPr>
        <p:spPr>
          <a:xfrm>
            <a:off x="685800" y="1257300"/>
            <a:ext cx="5364900" cy="39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-40640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800"/>
              <a:buFont typeface="Calibri"/>
              <a:buChar char="●"/>
            </a:pPr>
            <a:r>
              <a:rPr lang="en-US" sz="2800">
                <a:solidFill>
                  <a:srgbClr val="32964B"/>
                </a:solidFill>
              </a:rPr>
              <a:t>“HEATING/COOLING LOAD”</a:t>
            </a:r>
            <a:endParaRPr sz="2800">
              <a:solidFill>
                <a:srgbClr val="32964B"/>
              </a:solidFill>
            </a:endParaRPr>
          </a:p>
          <a:p>
            <a:pPr indent="-4064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○"/>
            </a:pPr>
            <a:r>
              <a:rPr lang="en-US" sz="2800">
                <a:solidFill>
                  <a:srgbClr val="666666"/>
                </a:solidFill>
              </a:rPr>
              <a:t>The total amount of heating/cooling that is needed to maintain a desired space temperature</a:t>
            </a:r>
            <a:endParaRPr b="0" sz="2800">
              <a:solidFill>
                <a:srgbClr val="666666"/>
              </a:solidFill>
            </a:endParaRPr>
          </a:p>
          <a:p>
            <a:pPr indent="-4064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○"/>
            </a:pPr>
            <a:r>
              <a:rPr lang="en-US" sz="2800">
                <a:solidFill>
                  <a:srgbClr val="666666"/>
                </a:solidFill>
              </a:rPr>
              <a:t>This load determines the design and sizing of the HVAC equipment</a:t>
            </a:r>
            <a:endParaRPr sz="4000">
              <a:solidFill>
                <a:srgbClr val="666666"/>
              </a:solidFill>
            </a:endParaRPr>
          </a:p>
        </p:txBody>
      </p:sp>
      <p:pic>
        <p:nvPicPr>
          <p:cNvPr id="517" name="Google Shape;517;p91"/>
          <p:cNvPicPr preferRelativeResize="0"/>
          <p:nvPr/>
        </p:nvPicPr>
        <p:blipFill rotWithShape="1">
          <a:blip r:embed="rId3">
            <a:alphaModFix/>
          </a:blip>
          <a:srcRect b="11028" l="54479" r="0" t="14256"/>
          <a:stretch/>
        </p:blipFill>
        <p:spPr>
          <a:xfrm>
            <a:off x="6613950" y="1257300"/>
            <a:ext cx="5364900" cy="4742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92"/>
          <p:cNvSpPr txBox="1"/>
          <p:nvPr>
            <p:ph type="title"/>
          </p:nvPr>
        </p:nvSpPr>
        <p:spPr>
          <a:xfrm>
            <a:off x="907825" y="3550"/>
            <a:ext cx="105288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</a:pPr>
            <a:r>
              <a:rPr lang="en-US"/>
              <a:t>Calculating Loads</a:t>
            </a:r>
            <a:endParaRPr/>
          </a:p>
        </p:txBody>
      </p:sp>
      <p:sp>
        <p:nvSpPr>
          <p:cNvPr id="523" name="Google Shape;523;p92"/>
          <p:cNvSpPr txBox="1"/>
          <p:nvPr>
            <p:ph idx="1" type="body"/>
          </p:nvPr>
        </p:nvSpPr>
        <p:spPr>
          <a:xfrm>
            <a:off x="685800" y="1104550"/>
            <a:ext cx="10528800" cy="42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-35560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Calibri"/>
              <a:buChar char="●"/>
            </a:pPr>
            <a:r>
              <a:rPr lang="en-US">
                <a:solidFill>
                  <a:srgbClr val="32964B"/>
                </a:solidFill>
              </a:rPr>
              <a:t>HEATING LOAD</a:t>
            </a:r>
            <a:endParaRPr>
              <a:solidFill>
                <a:srgbClr val="32964B"/>
              </a:solidFill>
            </a:endParaRPr>
          </a:p>
          <a:p>
            <a:pPr indent="-3556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rgbClr val="666666"/>
                </a:solidFill>
              </a:rPr>
              <a:t>Conduction Loss + Infiltration/Ventilation + (- Internal Gain - Solar Gain)</a:t>
            </a:r>
            <a:endParaRPr b="0" sz="20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2964B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2964B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2964B"/>
              </a:solidFill>
            </a:endParaRPr>
          </a:p>
          <a:p>
            <a:pPr indent="-35560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Calibri"/>
              <a:buChar char="●"/>
            </a:pPr>
            <a:r>
              <a:rPr lang="en-US">
                <a:solidFill>
                  <a:srgbClr val="32964B"/>
                </a:solidFill>
              </a:rPr>
              <a:t>COOLING LOAD</a:t>
            </a:r>
            <a:endParaRPr>
              <a:solidFill>
                <a:srgbClr val="32964B"/>
              </a:solidFill>
            </a:endParaRPr>
          </a:p>
          <a:p>
            <a:pPr indent="-3556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rgbClr val="666666"/>
                </a:solidFill>
              </a:rPr>
              <a:t>Conduction Loss + Infiltration/Ventilation + Internal Gain + Solar Gain</a:t>
            </a:r>
            <a:endParaRPr sz="20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>
              <a:solidFill>
                <a:srgbClr val="666666"/>
              </a:solidFill>
            </a:endParaRPr>
          </a:p>
        </p:txBody>
      </p:sp>
      <p:pic>
        <p:nvPicPr>
          <p:cNvPr id="524" name="Google Shape;524;p92"/>
          <p:cNvPicPr preferRelativeResize="0"/>
          <p:nvPr/>
        </p:nvPicPr>
        <p:blipFill rotWithShape="1">
          <a:blip r:embed="rId3">
            <a:alphaModFix/>
          </a:blip>
          <a:srcRect b="39335" l="9068" r="19247" t="40271"/>
          <a:stretch/>
        </p:blipFill>
        <p:spPr>
          <a:xfrm>
            <a:off x="1871500" y="1939988"/>
            <a:ext cx="8448998" cy="1290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92"/>
          <p:cNvPicPr preferRelativeResize="0"/>
          <p:nvPr/>
        </p:nvPicPr>
        <p:blipFill rotWithShape="1">
          <a:blip r:embed="rId3">
            <a:alphaModFix/>
          </a:blip>
          <a:srcRect b="0" l="7001" r="27014" t="76087"/>
          <a:stretch/>
        </p:blipFill>
        <p:spPr>
          <a:xfrm>
            <a:off x="1725700" y="4138925"/>
            <a:ext cx="7776701" cy="161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93"/>
          <p:cNvSpPr txBox="1"/>
          <p:nvPr>
            <p:ph type="title"/>
          </p:nvPr>
        </p:nvSpPr>
        <p:spPr>
          <a:xfrm>
            <a:off x="907825" y="3550"/>
            <a:ext cx="105288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</a:pPr>
            <a:r>
              <a:rPr lang="en-US"/>
              <a:t>Calculating Loads - Conduction Loss</a:t>
            </a:r>
            <a:endParaRPr/>
          </a:p>
        </p:txBody>
      </p:sp>
      <p:pic>
        <p:nvPicPr>
          <p:cNvPr id="531" name="Google Shape;531;p93"/>
          <p:cNvPicPr preferRelativeResize="0"/>
          <p:nvPr/>
        </p:nvPicPr>
        <p:blipFill rotWithShape="1">
          <a:blip r:embed="rId3">
            <a:alphaModFix/>
          </a:blip>
          <a:srcRect b="9792" l="0" r="0" t="28662"/>
          <a:stretch/>
        </p:blipFill>
        <p:spPr>
          <a:xfrm>
            <a:off x="203200" y="1257288"/>
            <a:ext cx="11785600" cy="3706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93"/>
          <p:cNvPicPr preferRelativeResize="0"/>
          <p:nvPr/>
        </p:nvPicPr>
        <p:blipFill rotWithShape="1">
          <a:blip r:embed="rId4">
            <a:alphaModFix/>
          </a:blip>
          <a:srcRect b="24898" l="6875" r="57204" t="44230"/>
          <a:stretch/>
        </p:blipFill>
        <p:spPr>
          <a:xfrm>
            <a:off x="5454512" y="4451600"/>
            <a:ext cx="4269926" cy="198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94"/>
          <p:cNvSpPr txBox="1"/>
          <p:nvPr>
            <p:ph type="title"/>
          </p:nvPr>
        </p:nvSpPr>
        <p:spPr>
          <a:xfrm>
            <a:off x="907825" y="3550"/>
            <a:ext cx="105288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</a:pPr>
            <a:r>
              <a:rPr lang="en-US"/>
              <a:t>Calculating Loads - Infiltration/Ventilation</a:t>
            </a:r>
            <a:endParaRPr/>
          </a:p>
        </p:txBody>
      </p:sp>
      <p:pic>
        <p:nvPicPr>
          <p:cNvPr id="538" name="Google Shape;538;p94"/>
          <p:cNvPicPr preferRelativeResize="0"/>
          <p:nvPr/>
        </p:nvPicPr>
        <p:blipFill rotWithShape="1">
          <a:blip r:embed="rId3">
            <a:alphaModFix/>
          </a:blip>
          <a:srcRect b="11426" l="0" r="0" t="27307"/>
          <a:stretch/>
        </p:blipFill>
        <p:spPr>
          <a:xfrm>
            <a:off x="203200" y="1257301"/>
            <a:ext cx="11785600" cy="373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p94"/>
          <p:cNvPicPr preferRelativeResize="0"/>
          <p:nvPr/>
        </p:nvPicPr>
        <p:blipFill rotWithShape="1">
          <a:blip r:embed="rId4">
            <a:alphaModFix/>
          </a:blip>
          <a:srcRect b="17908" l="6356" r="55425" t="44383"/>
          <a:stretch/>
        </p:blipFill>
        <p:spPr>
          <a:xfrm>
            <a:off x="4753250" y="4142750"/>
            <a:ext cx="4543149" cy="2402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59"/>
          <p:cNvSpPr txBox="1"/>
          <p:nvPr>
            <p:ph type="title"/>
          </p:nvPr>
        </p:nvSpPr>
        <p:spPr>
          <a:xfrm>
            <a:off x="923000" y="0"/>
            <a:ext cx="10515000" cy="92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</a:pPr>
            <a:r>
              <a:rPr lang="en-US"/>
              <a:t>New York State</a:t>
            </a:r>
            <a:endParaRPr/>
          </a:p>
        </p:txBody>
      </p:sp>
      <p:sp>
        <p:nvSpPr>
          <p:cNvPr id="305" name="Google Shape;305;p59"/>
          <p:cNvSpPr txBox="1"/>
          <p:nvPr/>
        </p:nvSpPr>
        <p:spPr>
          <a:xfrm>
            <a:off x="923000" y="1172800"/>
            <a:ext cx="7704000" cy="46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en-US" sz="28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2019 Energy Plan</a:t>
            </a:r>
            <a:endParaRPr b="1" i="0" sz="1400" u="none" cap="none" strike="noStrike">
              <a:solidFill>
                <a:srgbClr val="32964B"/>
              </a:solidFill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32964B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by 2030: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○"/>
            </a:pPr>
            <a:r>
              <a:rPr lang="en-US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limit GHG to 40% of 1990 levels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○"/>
            </a:pPr>
            <a:r>
              <a:rPr lang="en-US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have 70% renewable electricity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spcBef>
                <a:spcPts val="1200"/>
              </a:spcBef>
              <a:spcAft>
                <a:spcPts val="0"/>
              </a:spcAft>
              <a:buClr>
                <a:srgbClr val="32964B"/>
              </a:buClr>
              <a:buSzPts val="2800"/>
              <a:buChar char="•"/>
            </a:pPr>
            <a:r>
              <a:rPr lang="en-US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by 2040: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1" marL="914400" rtl="0" algn="l">
              <a:spcBef>
                <a:spcPts val="12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○"/>
            </a:pPr>
            <a:r>
              <a:rPr lang="en-US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have 100% zero emission electricity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rtl="0" algn="l">
              <a:spcBef>
                <a:spcPts val="1200"/>
              </a:spcBef>
              <a:spcAft>
                <a:spcPts val="0"/>
              </a:spcAft>
              <a:buClr>
                <a:srgbClr val="32964B"/>
              </a:buClr>
              <a:buSzPts val="2800"/>
              <a:buChar char="•"/>
            </a:pPr>
            <a:r>
              <a:rPr lang="en-US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by 2050: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1" marL="914400" rtl="0" algn="l">
              <a:spcBef>
                <a:spcPts val="12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○"/>
            </a:pPr>
            <a:r>
              <a:rPr lang="en-US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limit GHG to 85% of 1990 levels</a:t>
            </a:r>
            <a:endParaRPr sz="2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6" name="Google Shape;306;p59"/>
          <p:cNvPicPr preferRelativeResize="0"/>
          <p:nvPr/>
        </p:nvPicPr>
        <p:blipFill rotWithShape="1">
          <a:blip r:embed="rId3">
            <a:alphaModFix/>
          </a:blip>
          <a:srcRect b="0" l="53073" r="5596" t="0"/>
          <a:stretch/>
        </p:blipFill>
        <p:spPr>
          <a:xfrm>
            <a:off x="7912275" y="1172800"/>
            <a:ext cx="3653427" cy="4790774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59"/>
          <p:cNvSpPr txBox="1"/>
          <p:nvPr/>
        </p:nvSpPr>
        <p:spPr>
          <a:xfrm>
            <a:off x="5928900" y="6398700"/>
            <a:ext cx="6263100" cy="45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1" lang="en-US" sz="16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Source</a:t>
            </a:r>
            <a:r>
              <a:rPr i="1" lang="en-US" sz="16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i="1" lang="en-US" sz="16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https://www.dec.ny.gov/energy/99223.html</a:t>
            </a:r>
            <a:endParaRPr i="1" sz="1600">
              <a:solidFill>
                <a:srgbClr val="3296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95"/>
          <p:cNvSpPr txBox="1"/>
          <p:nvPr>
            <p:ph type="title"/>
          </p:nvPr>
        </p:nvSpPr>
        <p:spPr>
          <a:xfrm>
            <a:off x="907825" y="3550"/>
            <a:ext cx="105288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</a:pPr>
            <a:r>
              <a:rPr lang="en-US"/>
              <a:t>Calculating Loads - Internal Gain</a:t>
            </a:r>
            <a:endParaRPr/>
          </a:p>
        </p:txBody>
      </p:sp>
      <p:pic>
        <p:nvPicPr>
          <p:cNvPr id="545" name="Google Shape;545;p95"/>
          <p:cNvPicPr preferRelativeResize="0"/>
          <p:nvPr/>
        </p:nvPicPr>
        <p:blipFill rotWithShape="1">
          <a:blip r:embed="rId3">
            <a:alphaModFix/>
          </a:blip>
          <a:srcRect b="7140" l="0" r="0" t="25755"/>
          <a:stretch/>
        </p:blipFill>
        <p:spPr>
          <a:xfrm>
            <a:off x="203200" y="1303112"/>
            <a:ext cx="11785600" cy="4251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96"/>
          <p:cNvSpPr txBox="1"/>
          <p:nvPr>
            <p:ph type="title"/>
          </p:nvPr>
        </p:nvSpPr>
        <p:spPr>
          <a:xfrm>
            <a:off x="907825" y="3550"/>
            <a:ext cx="105288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</a:pPr>
            <a:r>
              <a:rPr lang="en-US"/>
              <a:t>Calculating Loads - Solar Gain</a:t>
            </a:r>
            <a:endParaRPr/>
          </a:p>
        </p:txBody>
      </p:sp>
      <p:pic>
        <p:nvPicPr>
          <p:cNvPr id="551" name="Google Shape;551;p96"/>
          <p:cNvPicPr preferRelativeResize="0"/>
          <p:nvPr/>
        </p:nvPicPr>
        <p:blipFill rotWithShape="1">
          <a:blip r:embed="rId3">
            <a:alphaModFix/>
          </a:blip>
          <a:srcRect b="10166" l="0" r="0" t="30385"/>
          <a:stretch/>
        </p:blipFill>
        <p:spPr>
          <a:xfrm>
            <a:off x="203200" y="1530250"/>
            <a:ext cx="11785600" cy="3797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97"/>
          <p:cNvSpPr txBox="1"/>
          <p:nvPr>
            <p:ph type="title"/>
          </p:nvPr>
        </p:nvSpPr>
        <p:spPr>
          <a:xfrm>
            <a:off x="907825" y="3550"/>
            <a:ext cx="105288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</a:pPr>
            <a:r>
              <a:rPr lang="en-US"/>
              <a:t>Calculating Loads - PROBLEM</a:t>
            </a:r>
            <a:endParaRPr/>
          </a:p>
        </p:txBody>
      </p:sp>
      <p:sp>
        <p:nvSpPr>
          <p:cNvPr id="557" name="Google Shape;557;p97"/>
          <p:cNvSpPr txBox="1"/>
          <p:nvPr>
            <p:ph idx="1" type="body"/>
          </p:nvPr>
        </p:nvSpPr>
        <p:spPr>
          <a:xfrm>
            <a:off x="685800" y="999350"/>
            <a:ext cx="10528800" cy="47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-35560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Calibri"/>
              <a:buChar char="●"/>
            </a:pPr>
            <a:r>
              <a:rPr lang="en-US">
                <a:solidFill>
                  <a:srgbClr val="32964B"/>
                </a:solidFill>
              </a:rPr>
              <a:t>Reminder of how to calculate the HEATING LOAD</a:t>
            </a:r>
            <a:endParaRPr>
              <a:solidFill>
                <a:srgbClr val="32964B"/>
              </a:solidFill>
            </a:endParaRPr>
          </a:p>
          <a:p>
            <a:pPr indent="-3556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rgbClr val="666666"/>
                </a:solidFill>
              </a:rPr>
              <a:t>Q = Conduction Loss + Infiltration/Ventilation + (- Internal Gain - Solar Gain)</a:t>
            </a:r>
            <a:endParaRPr sz="2000">
              <a:solidFill>
                <a:srgbClr val="666666"/>
              </a:solidFill>
            </a:endParaRPr>
          </a:p>
          <a:p>
            <a:pPr indent="-3556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rgbClr val="666666"/>
                </a:solidFill>
              </a:rPr>
              <a:t>Q = (U*A*ΔT) + (ACH*V*C*ΔT), where C = 0.018 BTU/ft^3*°F</a:t>
            </a:r>
            <a:endParaRPr sz="20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2964B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2964B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2964B"/>
              </a:solidFill>
            </a:endParaRPr>
          </a:p>
          <a:p>
            <a:pPr indent="-35560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Calibri"/>
              <a:buChar char="●"/>
            </a:pPr>
            <a:r>
              <a:rPr lang="en-US">
                <a:solidFill>
                  <a:srgbClr val="32964B"/>
                </a:solidFill>
              </a:rPr>
              <a:t>Assuming that the internal and solar gain are negligible, </a:t>
            </a:r>
            <a:r>
              <a:rPr lang="en-US" u="sng">
                <a:solidFill>
                  <a:srgbClr val="32964B"/>
                </a:solidFill>
              </a:rPr>
              <a:t>calculate the heating load</a:t>
            </a:r>
            <a:r>
              <a:rPr lang="en-US">
                <a:solidFill>
                  <a:srgbClr val="32964B"/>
                </a:solidFill>
              </a:rPr>
              <a:t> of a space with the following characteristics when it is 10°F outside and 70°F inside:</a:t>
            </a:r>
            <a:endParaRPr>
              <a:solidFill>
                <a:srgbClr val="32964B"/>
              </a:solidFill>
            </a:endParaRPr>
          </a:p>
          <a:p>
            <a:pPr indent="-3556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rgbClr val="666666"/>
                </a:solidFill>
              </a:rPr>
              <a:t>overall U-value of 0.3 BTU/ft^2*°F*hr</a:t>
            </a:r>
            <a:endParaRPr sz="2000">
              <a:solidFill>
                <a:srgbClr val="666666"/>
              </a:solidFill>
            </a:endParaRPr>
          </a:p>
          <a:p>
            <a:pPr indent="-3556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rgbClr val="666666"/>
                </a:solidFill>
              </a:rPr>
              <a:t>total surface area of 20,000 ft^2</a:t>
            </a:r>
            <a:endParaRPr sz="2000">
              <a:solidFill>
                <a:srgbClr val="666666"/>
              </a:solidFill>
            </a:endParaRPr>
          </a:p>
          <a:p>
            <a:pPr indent="-3556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rgbClr val="666666"/>
                </a:solidFill>
              </a:rPr>
              <a:t>total volume of 300,000 ft^3</a:t>
            </a:r>
            <a:endParaRPr sz="2000">
              <a:solidFill>
                <a:srgbClr val="666666"/>
              </a:solidFill>
            </a:endParaRPr>
          </a:p>
          <a:p>
            <a:pPr indent="-3556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rgbClr val="666666"/>
                </a:solidFill>
              </a:rPr>
              <a:t>ventilation provides 1 ACH</a:t>
            </a:r>
            <a:endParaRPr sz="2000">
              <a:solidFill>
                <a:srgbClr val="666666"/>
              </a:solidFill>
            </a:endParaRPr>
          </a:p>
        </p:txBody>
      </p:sp>
      <p:pic>
        <p:nvPicPr>
          <p:cNvPr id="558" name="Google Shape;558;p97"/>
          <p:cNvPicPr preferRelativeResize="0"/>
          <p:nvPr/>
        </p:nvPicPr>
        <p:blipFill rotWithShape="1">
          <a:blip r:embed="rId3">
            <a:alphaModFix/>
          </a:blip>
          <a:srcRect b="39335" l="9068" r="19247" t="40271"/>
          <a:stretch/>
        </p:blipFill>
        <p:spPr>
          <a:xfrm>
            <a:off x="1871500" y="2139863"/>
            <a:ext cx="8448998" cy="1290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98"/>
          <p:cNvSpPr txBox="1"/>
          <p:nvPr>
            <p:ph type="title"/>
          </p:nvPr>
        </p:nvSpPr>
        <p:spPr>
          <a:xfrm>
            <a:off x="907825" y="3550"/>
            <a:ext cx="105288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</a:pPr>
            <a:r>
              <a:rPr lang="en-US"/>
              <a:t>Calculating Loads - ANSWER</a:t>
            </a:r>
            <a:endParaRPr/>
          </a:p>
        </p:txBody>
      </p:sp>
      <p:sp>
        <p:nvSpPr>
          <p:cNvPr id="564" name="Google Shape;564;p98"/>
          <p:cNvSpPr txBox="1"/>
          <p:nvPr>
            <p:ph idx="1" type="body"/>
          </p:nvPr>
        </p:nvSpPr>
        <p:spPr>
          <a:xfrm>
            <a:off x="685800" y="999350"/>
            <a:ext cx="10528800" cy="47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-38100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400"/>
              <a:buFont typeface="Calibri"/>
              <a:buChar char="●"/>
            </a:pPr>
            <a:r>
              <a:rPr lang="en-US" sz="2400">
                <a:solidFill>
                  <a:srgbClr val="32964B"/>
                </a:solidFill>
              </a:rPr>
              <a:t>Calculating the HEATING LOAD</a:t>
            </a:r>
            <a:endParaRPr sz="2400">
              <a:solidFill>
                <a:srgbClr val="32964B"/>
              </a:solidFill>
            </a:endParaRPr>
          </a:p>
          <a:p>
            <a:pPr indent="-3556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rgbClr val="666666"/>
                </a:solidFill>
              </a:rPr>
              <a:t>Q = Conduction Loss + Infiltration/Ventilation + (- Internal Gain - Solar Gain)</a:t>
            </a:r>
            <a:endParaRPr sz="2000">
              <a:solidFill>
                <a:srgbClr val="666666"/>
              </a:solidFill>
            </a:endParaRPr>
          </a:p>
          <a:p>
            <a:pPr indent="-3556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rgbClr val="666666"/>
                </a:solidFill>
              </a:rPr>
              <a:t>Q = (U*A*ΔT) + (ACH*V*C*ΔT), where C = 0.018 BTU/ft^3*°F</a:t>
            </a:r>
            <a:endParaRPr sz="20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66666"/>
              </a:solidFill>
            </a:endParaRPr>
          </a:p>
          <a:p>
            <a:pPr indent="-355600" lvl="1" marL="13716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rgbClr val="666666"/>
                </a:solidFill>
              </a:rPr>
              <a:t>Q = (U*A*ΔT) + (ACH*V*C*ΔT)</a:t>
            </a:r>
            <a:endParaRPr sz="2000">
              <a:solidFill>
                <a:srgbClr val="666666"/>
              </a:solidFill>
            </a:endParaRPr>
          </a:p>
          <a:p>
            <a:pPr indent="-3556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rgbClr val="666666"/>
                </a:solidFill>
              </a:rPr>
              <a:t>Q = (0.3*20,000*(70-10)) + (1*300,000*0.018*(70-10))</a:t>
            </a:r>
            <a:endParaRPr sz="2000">
              <a:solidFill>
                <a:srgbClr val="666666"/>
              </a:solidFill>
            </a:endParaRPr>
          </a:p>
          <a:p>
            <a:pPr indent="-3810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Calibri"/>
              <a:buChar char="○"/>
            </a:pPr>
            <a:r>
              <a:rPr b="1" lang="en-US">
                <a:solidFill>
                  <a:srgbClr val="666666"/>
                </a:solidFill>
              </a:rPr>
              <a:t>Q = 684,000 BTU = 684 kBTU</a:t>
            </a:r>
            <a:endParaRPr b="1">
              <a:solidFill>
                <a:srgbClr val="666666"/>
              </a:solidFill>
            </a:endParaRPr>
          </a:p>
        </p:txBody>
      </p:sp>
      <p:pic>
        <p:nvPicPr>
          <p:cNvPr id="565" name="Google Shape;565;p98"/>
          <p:cNvPicPr preferRelativeResize="0"/>
          <p:nvPr/>
        </p:nvPicPr>
        <p:blipFill rotWithShape="1">
          <a:blip r:embed="rId3">
            <a:alphaModFix/>
          </a:blip>
          <a:srcRect b="39335" l="9068" r="19247" t="40271"/>
          <a:stretch/>
        </p:blipFill>
        <p:spPr>
          <a:xfrm>
            <a:off x="1871500" y="2248863"/>
            <a:ext cx="8448998" cy="1290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99"/>
          <p:cNvSpPr txBox="1"/>
          <p:nvPr>
            <p:ph type="title"/>
          </p:nvPr>
        </p:nvSpPr>
        <p:spPr>
          <a:xfrm>
            <a:off x="907825" y="3550"/>
            <a:ext cx="105288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</a:pPr>
            <a:r>
              <a:rPr lang="en-US"/>
              <a:t>Calculating Loads - ANSWER</a:t>
            </a:r>
            <a:endParaRPr/>
          </a:p>
        </p:txBody>
      </p:sp>
      <p:sp>
        <p:nvSpPr>
          <p:cNvPr id="571" name="Google Shape;571;p99"/>
          <p:cNvSpPr txBox="1"/>
          <p:nvPr>
            <p:ph idx="1" type="body"/>
          </p:nvPr>
        </p:nvSpPr>
        <p:spPr>
          <a:xfrm>
            <a:off x="685800" y="999350"/>
            <a:ext cx="10528800" cy="47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-38100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400"/>
              <a:buFont typeface="Calibri"/>
              <a:buChar char="●"/>
            </a:pPr>
            <a:r>
              <a:rPr lang="en-US" sz="2400">
                <a:solidFill>
                  <a:srgbClr val="32964B"/>
                </a:solidFill>
              </a:rPr>
              <a:t>Calculating the HEATING LOAD</a:t>
            </a:r>
            <a:endParaRPr sz="2400">
              <a:solidFill>
                <a:srgbClr val="32964B"/>
              </a:solidFill>
            </a:endParaRPr>
          </a:p>
          <a:p>
            <a:pPr indent="-3556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rgbClr val="666666"/>
                </a:solidFill>
              </a:rPr>
              <a:t>Q = Conduction Loss + Infiltration/Ventilation + (- Internal Gain - Solar Gain)</a:t>
            </a:r>
            <a:endParaRPr sz="2000">
              <a:solidFill>
                <a:srgbClr val="666666"/>
              </a:solidFill>
            </a:endParaRPr>
          </a:p>
          <a:p>
            <a:pPr indent="-3556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rgbClr val="666666"/>
                </a:solidFill>
              </a:rPr>
              <a:t>Q = (U*A*ΔT) + (ACH*V*C*ΔT), where C = 0.018 BTU/ft^3*°F</a:t>
            </a:r>
            <a:endParaRPr sz="20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66666"/>
              </a:solidFill>
            </a:endParaRPr>
          </a:p>
          <a:p>
            <a:pPr indent="-355600" lvl="1" marL="13716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rgbClr val="666666"/>
                </a:solidFill>
              </a:rPr>
              <a:t>Q = (U*A*ΔT) + (ACH*V*C*ΔT)</a:t>
            </a:r>
            <a:endParaRPr sz="2000">
              <a:solidFill>
                <a:srgbClr val="666666"/>
              </a:solidFill>
            </a:endParaRPr>
          </a:p>
          <a:p>
            <a:pPr indent="-3556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rgbClr val="666666"/>
                </a:solidFill>
              </a:rPr>
              <a:t>Q = (0.3*20,000*(70-10)) + (1*300,000*0.018*(70-10))</a:t>
            </a:r>
            <a:endParaRPr sz="2000">
              <a:solidFill>
                <a:srgbClr val="666666"/>
              </a:solidFill>
            </a:endParaRPr>
          </a:p>
          <a:p>
            <a:pPr indent="-3810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Calibri"/>
              <a:buChar char="○"/>
            </a:pPr>
            <a:r>
              <a:rPr b="1" lang="en-US">
                <a:solidFill>
                  <a:srgbClr val="666666"/>
                </a:solidFill>
              </a:rPr>
              <a:t>Q = 684,000 BTUH = 684 kBTUH </a:t>
            </a:r>
            <a:r>
              <a:rPr i="1" lang="en-US">
                <a:solidFill>
                  <a:srgbClr val="666666"/>
                </a:solidFill>
              </a:rPr>
              <a:t>(note: this is required input </a:t>
            </a:r>
            <a:r>
              <a:rPr i="1" lang="en-US" u="sng">
                <a:solidFill>
                  <a:srgbClr val="666666"/>
                </a:solidFill>
              </a:rPr>
              <a:t>per hour)</a:t>
            </a:r>
            <a:endParaRPr i="1" u="sng">
              <a:solidFill>
                <a:srgbClr val="666666"/>
              </a:solidFill>
            </a:endParaRPr>
          </a:p>
        </p:txBody>
      </p:sp>
      <p:pic>
        <p:nvPicPr>
          <p:cNvPr id="572" name="Google Shape;572;p99"/>
          <p:cNvPicPr preferRelativeResize="0"/>
          <p:nvPr/>
        </p:nvPicPr>
        <p:blipFill rotWithShape="1">
          <a:blip r:embed="rId3">
            <a:alphaModFix/>
          </a:blip>
          <a:srcRect b="39335" l="9068" r="19247" t="40271"/>
          <a:stretch/>
        </p:blipFill>
        <p:spPr>
          <a:xfrm>
            <a:off x="1871500" y="2248863"/>
            <a:ext cx="8448998" cy="1290074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p99"/>
          <p:cNvSpPr/>
          <p:nvPr/>
        </p:nvSpPr>
        <p:spPr>
          <a:xfrm>
            <a:off x="5448625" y="4880050"/>
            <a:ext cx="5988000" cy="1153200"/>
          </a:xfrm>
          <a:prstGeom prst="wedgeRectCallout">
            <a:avLst>
              <a:gd fmla="val -54180" name="adj1"/>
              <a:gd fmla="val -52412" name="adj2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000">
                <a:latin typeface="Calibri"/>
                <a:ea typeface="Calibri"/>
                <a:cs typeface="Calibri"/>
                <a:sym typeface="Calibri"/>
              </a:rPr>
              <a:t>This heating load is used to choose the type and size of heating equipment, ie. boiler, pumps, coils, etc.</a:t>
            </a:r>
            <a:endParaRPr b="1" i="1" sz="2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100"/>
          <p:cNvSpPr txBox="1"/>
          <p:nvPr>
            <p:ph type="title"/>
          </p:nvPr>
        </p:nvSpPr>
        <p:spPr>
          <a:xfrm>
            <a:off x="907825" y="3550"/>
            <a:ext cx="105288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</a:pPr>
            <a:r>
              <a:rPr lang="en-US"/>
              <a:t>Selecting equipment to the design load</a:t>
            </a:r>
            <a:endParaRPr/>
          </a:p>
        </p:txBody>
      </p:sp>
      <p:sp>
        <p:nvSpPr>
          <p:cNvPr id="579" name="Google Shape;579;p100"/>
          <p:cNvSpPr txBox="1"/>
          <p:nvPr>
            <p:ph idx="1" type="body"/>
          </p:nvPr>
        </p:nvSpPr>
        <p:spPr>
          <a:xfrm>
            <a:off x="685800" y="999350"/>
            <a:ext cx="10346100" cy="47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66666"/>
              </a:solidFill>
            </a:endParaRPr>
          </a:p>
          <a:p>
            <a:pPr indent="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66666"/>
              </a:solidFill>
            </a:endParaRPr>
          </a:p>
          <a:p>
            <a:pPr indent="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i="1">
              <a:solidFill>
                <a:srgbClr val="666666"/>
              </a:solidFill>
            </a:endParaRPr>
          </a:p>
          <a:p>
            <a:pPr indent="-36830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Calibri"/>
              <a:buChar char="●"/>
            </a:pPr>
            <a:r>
              <a:rPr b="0" i="1" lang="en-US" sz="2400">
                <a:solidFill>
                  <a:srgbClr val="666666"/>
                </a:solidFill>
              </a:rPr>
              <a:t>We </a:t>
            </a:r>
            <a:r>
              <a:rPr i="1" lang="en-US" sz="2400">
                <a:solidFill>
                  <a:srgbClr val="666666"/>
                </a:solidFill>
              </a:rPr>
              <a:t>select </a:t>
            </a:r>
            <a:r>
              <a:rPr b="0" i="1" lang="en-US" sz="2400">
                <a:solidFill>
                  <a:srgbClr val="666666"/>
                </a:solidFill>
              </a:rPr>
              <a:t>the HVAC equipment to the worst case condition but </a:t>
            </a:r>
            <a:r>
              <a:rPr i="1" lang="en-US" sz="2400">
                <a:solidFill>
                  <a:srgbClr val="666666"/>
                </a:solidFill>
              </a:rPr>
              <a:t>operate</a:t>
            </a:r>
            <a:r>
              <a:rPr b="0" i="1" lang="en-US" sz="2400">
                <a:solidFill>
                  <a:srgbClr val="666666"/>
                </a:solidFill>
              </a:rPr>
              <a:t> it most of the time at </a:t>
            </a:r>
            <a:r>
              <a:rPr i="1" lang="en-US" sz="2400">
                <a:solidFill>
                  <a:srgbClr val="666666"/>
                </a:solidFill>
              </a:rPr>
              <a:t>part-load</a:t>
            </a:r>
            <a:r>
              <a:rPr b="0" i="1" lang="en-US" sz="2400">
                <a:solidFill>
                  <a:srgbClr val="666666"/>
                </a:solidFill>
              </a:rPr>
              <a:t>.   This introduces</a:t>
            </a:r>
            <a:r>
              <a:rPr i="1" lang="en-US" sz="2400">
                <a:solidFill>
                  <a:srgbClr val="666666"/>
                </a:solidFill>
              </a:rPr>
              <a:t> inefficiencies, </a:t>
            </a:r>
            <a:r>
              <a:rPr b="0" i="1" lang="en-US" sz="2400">
                <a:solidFill>
                  <a:srgbClr val="666666"/>
                </a:solidFill>
              </a:rPr>
              <a:t>which can be greater or less depending on how could a job we do at </a:t>
            </a:r>
            <a:r>
              <a:rPr i="1" lang="en-US" sz="2400">
                <a:solidFill>
                  <a:srgbClr val="666666"/>
                </a:solidFill>
              </a:rPr>
              <a:t>controlling</a:t>
            </a:r>
            <a:r>
              <a:rPr b="0" i="1" lang="en-US" sz="2400">
                <a:solidFill>
                  <a:srgbClr val="666666"/>
                </a:solidFill>
              </a:rPr>
              <a:t> equipment. </a:t>
            </a:r>
            <a:r>
              <a:rPr b="0" i="1" lang="en-US" sz="2200">
                <a:solidFill>
                  <a:srgbClr val="666666"/>
                </a:solidFill>
              </a:rPr>
              <a:t> </a:t>
            </a:r>
            <a:endParaRPr b="0" i="1" sz="2200">
              <a:solidFill>
                <a:srgbClr val="666666"/>
              </a:solidFill>
            </a:endParaRPr>
          </a:p>
          <a:p>
            <a:pPr indent="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1" sz="2200">
              <a:solidFill>
                <a:srgbClr val="666666"/>
              </a:solidFill>
            </a:endParaRPr>
          </a:p>
        </p:txBody>
      </p:sp>
      <p:pic>
        <p:nvPicPr>
          <p:cNvPr id="580" name="Google Shape;580;p100"/>
          <p:cNvPicPr preferRelativeResize="0"/>
          <p:nvPr/>
        </p:nvPicPr>
        <p:blipFill rotWithShape="1">
          <a:blip r:embed="rId3">
            <a:alphaModFix/>
          </a:blip>
          <a:srcRect b="39335" l="9068" r="19247" t="40271"/>
          <a:stretch/>
        </p:blipFill>
        <p:spPr>
          <a:xfrm>
            <a:off x="1871500" y="1175688"/>
            <a:ext cx="8448998" cy="1290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101"/>
          <p:cNvSpPr txBox="1"/>
          <p:nvPr>
            <p:ph idx="1" type="body"/>
          </p:nvPr>
        </p:nvSpPr>
        <p:spPr>
          <a:xfrm>
            <a:off x="685800" y="1447800"/>
            <a:ext cx="10894800" cy="44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en-US" sz="3600"/>
              <a:t>So we can consider that Building Performance Science kicks-in, to reduce energy use and carbon emissions, </a:t>
            </a:r>
            <a:r>
              <a:rPr b="0" lang="en-US" sz="3600"/>
              <a:t>in two ways - </a:t>
            </a:r>
            <a:endParaRPr b="0" sz="3600"/>
          </a:p>
          <a:p>
            <a:pPr indent="-4572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3600"/>
              <a:buChar char="➢"/>
            </a:pPr>
            <a:r>
              <a:rPr lang="en-US" sz="3600"/>
              <a:t>Designing new buildings and retrofits to reduce loads</a:t>
            </a:r>
            <a:endParaRPr sz="3600"/>
          </a:p>
          <a:p>
            <a:pPr indent="-4572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3600"/>
              <a:buChar char="➢"/>
            </a:pPr>
            <a:r>
              <a:rPr lang="en-US" sz="3600"/>
              <a:t>Operating our equipment more efficiently at the inevitable part-load operating conditions. </a:t>
            </a:r>
            <a:endParaRPr sz="360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102"/>
          <p:cNvSpPr txBox="1"/>
          <p:nvPr>
            <p:ph type="title"/>
          </p:nvPr>
        </p:nvSpPr>
        <p:spPr>
          <a:xfrm>
            <a:off x="685800" y="1457042"/>
            <a:ext cx="6239700" cy="20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0">
            <a:noAutofit/>
          </a:bodyPr>
          <a:lstStyle/>
          <a:p>
            <a:pPr indent="0" lvl="0" marL="0" rtl="0" algn="l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000"/>
              <a:buFont typeface="Calibri"/>
              <a:buNone/>
            </a:pPr>
            <a:r>
              <a:rPr lang="en-US"/>
              <a:t>Module Break</a:t>
            </a:r>
            <a:endParaRPr/>
          </a:p>
        </p:txBody>
      </p:sp>
      <p:sp>
        <p:nvSpPr>
          <p:cNvPr id="591" name="Google Shape;591;p102"/>
          <p:cNvSpPr txBox="1"/>
          <p:nvPr>
            <p:ph idx="1" type="body"/>
          </p:nvPr>
        </p:nvSpPr>
        <p:spPr>
          <a:xfrm>
            <a:off x="685800" y="2587225"/>
            <a:ext cx="5290800" cy="38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Arial"/>
              <a:buNone/>
            </a:pPr>
            <a:r>
              <a:rPr lang="en-US" sz="2400"/>
              <a:t>We’ll learn more about BPS in the next session.</a:t>
            </a:r>
            <a:endParaRPr sz="2400"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Arial"/>
              <a:buNone/>
            </a:pPr>
            <a:r>
              <a:t/>
            </a:r>
            <a:endParaRPr sz="2400"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Arial"/>
              <a:buNone/>
            </a:pPr>
            <a:r>
              <a:rPr lang="en-US" sz="2400"/>
              <a:t>FOR NEXT TIME, watch this video on the basics of HVAC: </a:t>
            </a:r>
            <a:r>
              <a:rPr lang="en-US" sz="2400" u="sng">
                <a:solidFill>
                  <a:schemeClr val="hlink"/>
                </a:solidFill>
                <a:hlinkClick r:id="rId3"/>
              </a:rPr>
              <a:t>https://youtu.be/klggop60vlM</a:t>
            </a:r>
            <a:r>
              <a:rPr lang="en-US" sz="2400"/>
              <a:t> </a:t>
            </a:r>
            <a:endParaRPr sz="2400"/>
          </a:p>
        </p:txBody>
      </p:sp>
      <p:sp>
        <p:nvSpPr>
          <p:cNvPr id="592" name="Google Shape;592;p102"/>
          <p:cNvSpPr txBox="1"/>
          <p:nvPr>
            <p:ph idx="12" type="sldNum"/>
          </p:nvPr>
        </p:nvSpPr>
        <p:spPr>
          <a:xfrm>
            <a:off x="9448800" y="0"/>
            <a:ext cx="2743200" cy="365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103"/>
          <p:cNvSpPr txBox="1"/>
          <p:nvPr>
            <p:ph type="title"/>
          </p:nvPr>
        </p:nvSpPr>
        <p:spPr>
          <a:xfrm>
            <a:off x="685800" y="1457042"/>
            <a:ext cx="6239700" cy="20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0">
            <a:noAutofit/>
          </a:bodyPr>
          <a:lstStyle/>
          <a:p>
            <a:pPr indent="0" lvl="0" marL="0" rtl="0" algn="l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000"/>
              <a:buFont typeface="Calibri"/>
              <a:buNone/>
            </a:pPr>
            <a:r>
              <a:rPr lang="en-US"/>
              <a:t>Module Break</a:t>
            </a:r>
            <a:endParaRPr/>
          </a:p>
        </p:txBody>
      </p:sp>
      <p:sp>
        <p:nvSpPr>
          <p:cNvPr id="598" name="Google Shape;598;p103"/>
          <p:cNvSpPr txBox="1"/>
          <p:nvPr>
            <p:ph idx="1" type="body"/>
          </p:nvPr>
        </p:nvSpPr>
        <p:spPr>
          <a:xfrm>
            <a:off x="685800" y="2587225"/>
            <a:ext cx="5486700" cy="35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Arial"/>
              <a:buNone/>
            </a:pPr>
            <a:r>
              <a:rPr lang="en-US" sz="2400"/>
              <a:t>Answer this question in a 1-2 page essay:  </a:t>
            </a:r>
            <a:endParaRPr sz="2400"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Arial"/>
              <a:buNone/>
            </a:pPr>
            <a:r>
              <a:t/>
            </a:r>
            <a:endParaRPr sz="2400"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Arial"/>
              <a:buNone/>
            </a:pPr>
            <a:r>
              <a:rPr lang="en-US" sz="2400"/>
              <a:t>What is the relationship between city and state policy goals around energy and carbon and the role of building technologies and the engineering community?  </a:t>
            </a:r>
            <a:endParaRPr sz="2400"/>
          </a:p>
        </p:txBody>
      </p:sp>
      <p:sp>
        <p:nvSpPr>
          <p:cNvPr id="599" name="Google Shape;599;p103"/>
          <p:cNvSpPr txBox="1"/>
          <p:nvPr>
            <p:ph idx="12" type="sldNum"/>
          </p:nvPr>
        </p:nvSpPr>
        <p:spPr>
          <a:xfrm>
            <a:off x="9448800" y="0"/>
            <a:ext cx="2743200" cy="365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104"/>
          <p:cNvSpPr txBox="1"/>
          <p:nvPr>
            <p:ph idx="12" type="sldNum"/>
          </p:nvPr>
        </p:nvSpPr>
        <p:spPr>
          <a:xfrm>
            <a:off x="11649300" y="6348600"/>
            <a:ext cx="542700" cy="50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60"/>
          <p:cNvSpPr txBox="1"/>
          <p:nvPr>
            <p:ph type="title"/>
          </p:nvPr>
        </p:nvSpPr>
        <p:spPr>
          <a:xfrm>
            <a:off x="923000" y="0"/>
            <a:ext cx="10515000" cy="92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</a:pPr>
            <a:r>
              <a:rPr lang="en-US"/>
              <a:t>New York City</a:t>
            </a:r>
            <a:endParaRPr/>
          </a:p>
        </p:txBody>
      </p:sp>
      <p:sp>
        <p:nvSpPr>
          <p:cNvPr id="313" name="Google Shape;313;p60"/>
          <p:cNvSpPr txBox="1"/>
          <p:nvPr/>
        </p:nvSpPr>
        <p:spPr>
          <a:xfrm>
            <a:off x="923000" y="985800"/>
            <a:ext cx="7704000" cy="48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en-US" sz="28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Progression of Energy Laws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2007 - PlaNYC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○"/>
            </a:pP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“20 x 30” energy goal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2009 - Greener, Greater Buildings Plan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○"/>
            </a:pP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Local Law 84 - Benchmarking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Calibri"/>
              <a:buChar char="○"/>
            </a:pP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Local Law 87 - Energy Audits, Retro-commissioning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400"/>
              <a:buChar char="•"/>
            </a:pP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2014 - One City, Built to Last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“80 x 50” GHG reduction goal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400"/>
              <a:buChar char="•"/>
            </a:pP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2015 - GHG Inventory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66% due to energy in buildings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400"/>
              <a:buChar char="•"/>
            </a:pP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2019 - Climate Mobilization Act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Calibri"/>
              <a:buChar char="○"/>
            </a:pP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Local Law 95 - Letter Grades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Calibri"/>
              <a:buChar char="○"/>
            </a:pP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Local Law 97 - GHG Limit, Penalties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4" name="Google Shape;314;p60"/>
          <p:cNvPicPr preferRelativeResize="0"/>
          <p:nvPr/>
        </p:nvPicPr>
        <p:blipFill rotWithShape="1">
          <a:blip r:embed="rId3">
            <a:alphaModFix/>
          </a:blip>
          <a:srcRect b="0" l="61100" r="6070" t="0"/>
          <a:stretch/>
        </p:blipFill>
        <p:spPr>
          <a:xfrm>
            <a:off x="8479313" y="1100088"/>
            <a:ext cx="2901873" cy="4803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105"/>
          <p:cNvSpPr txBox="1"/>
          <p:nvPr>
            <p:ph type="ctrTitle"/>
          </p:nvPr>
        </p:nvSpPr>
        <p:spPr>
          <a:xfrm>
            <a:off x="926650" y="961825"/>
            <a:ext cx="105090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4615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500"/>
              <a:buFont typeface="Calibri"/>
              <a:buNone/>
            </a:pPr>
            <a:r>
              <a:rPr lang="en-US"/>
              <a:t>NYC Sustainable Buildings</a:t>
            </a:r>
            <a:endParaRPr/>
          </a:p>
        </p:txBody>
      </p:sp>
      <p:sp>
        <p:nvSpPr>
          <p:cNvPr id="610" name="Google Shape;610;p105"/>
          <p:cNvSpPr txBox="1"/>
          <p:nvPr>
            <p:ph type="ctrTitle"/>
          </p:nvPr>
        </p:nvSpPr>
        <p:spPr>
          <a:xfrm>
            <a:off x="1083525" y="4313500"/>
            <a:ext cx="10524300" cy="12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000">
                <a:solidFill>
                  <a:srgbClr val="666666"/>
                </a:solidFill>
              </a:rPr>
              <a:t>Module 2</a:t>
            </a:r>
            <a:endParaRPr b="1" i="1" sz="20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US" sz="2000">
                <a:solidFill>
                  <a:srgbClr val="666666"/>
                </a:solidFill>
              </a:rPr>
              <a:t>CUNY Institute for Urban Systems</a:t>
            </a:r>
            <a:endParaRPr i="1" sz="20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US" sz="2000">
                <a:solidFill>
                  <a:srgbClr val="666666"/>
                </a:solidFill>
              </a:rPr>
              <a:t>Building Performance Lab</a:t>
            </a:r>
            <a:endParaRPr i="1" sz="2400">
              <a:solidFill>
                <a:srgbClr val="666666"/>
              </a:solidFill>
            </a:endParaRPr>
          </a:p>
        </p:txBody>
      </p:sp>
      <p:sp>
        <p:nvSpPr>
          <p:cNvPr id="611" name="Google Shape;611;p105"/>
          <p:cNvSpPr txBox="1"/>
          <p:nvPr/>
        </p:nvSpPr>
        <p:spPr>
          <a:xfrm>
            <a:off x="919000" y="2558863"/>
            <a:ext cx="10524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400"/>
              <a:buFont typeface="Arial"/>
              <a:buNone/>
            </a:pPr>
            <a:r>
              <a:rPr i="1" lang="en-US" sz="24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For matriculated students of the </a:t>
            </a:r>
            <a:r>
              <a:rPr b="1" i="1" lang="en-US" sz="24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City College of New York</a:t>
            </a:r>
            <a:endParaRPr sz="2400">
              <a:solidFill>
                <a:srgbClr val="3296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400"/>
              <a:buFont typeface="Arial"/>
              <a:buNone/>
            </a:pPr>
            <a:r>
              <a:rPr i="1" lang="en-US" sz="24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Supported by </a:t>
            </a:r>
            <a:r>
              <a:rPr b="1" i="1" lang="en-US" sz="24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NYSERDA’s REV Campus Challenge</a:t>
            </a:r>
            <a:endParaRPr b="1" i="1" sz="2400">
              <a:solidFill>
                <a:srgbClr val="3296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p105"/>
          <p:cNvSpPr txBox="1"/>
          <p:nvPr>
            <p:ph idx="12" type="sldNum"/>
          </p:nvPr>
        </p:nvSpPr>
        <p:spPr>
          <a:xfrm>
            <a:off x="11649300" y="6348600"/>
            <a:ext cx="542700" cy="50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106"/>
          <p:cNvSpPr txBox="1"/>
          <p:nvPr>
            <p:ph type="title"/>
          </p:nvPr>
        </p:nvSpPr>
        <p:spPr>
          <a:xfrm>
            <a:off x="923000" y="0"/>
            <a:ext cx="10511400" cy="125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000"/>
              <a:buFont typeface="Calibri"/>
              <a:buNone/>
            </a:pPr>
            <a:r>
              <a:rPr lang="en-US"/>
              <a:t>Learning Objectives</a:t>
            </a:r>
            <a:endParaRPr/>
          </a:p>
        </p:txBody>
      </p:sp>
      <p:sp>
        <p:nvSpPr>
          <p:cNvPr id="620" name="Google Shape;620;p106"/>
          <p:cNvSpPr txBox="1"/>
          <p:nvPr>
            <p:ph idx="1" type="body"/>
          </p:nvPr>
        </p:nvSpPr>
        <p:spPr>
          <a:xfrm>
            <a:off x="923100" y="1786750"/>
            <a:ext cx="10511400" cy="41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/>
              <a:t>At the end of this lesson students will be able to:</a:t>
            </a:r>
            <a:endParaRPr sz="2800"/>
          </a:p>
          <a:p>
            <a:pPr indent="-40640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AutoNum type="arabicPeriod"/>
            </a:pPr>
            <a:r>
              <a:rPr b="0" lang="en-US" sz="2800">
                <a:solidFill>
                  <a:srgbClr val="666666"/>
                </a:solidFill>
              </a:rPr>
              <a:t>understand the energy management process as an organizational issue</a:t>
            </a:r>
            <a:endParaRPr b="0" sz="2800">
              <a:solidFill>
                <a:srgbClr val="666666"/>
              </a:solidFill>
            </a:endParaRPr>
          </a:p>
          <a:p>
            <a:pPr indent="-4064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AutoNum type="arabicPeriod"/>
            </a:pPr>
            <a:r>
              <a:rPr b="0" lang="en-US" sz="2800">
                <a:solidFill>
                  <a:srgbClr val="666666"/>
                </a:solidFill>
              </a:rPr>
              <a:t>identify ways to optimize energy efficiency using building re-tuning techniques</a:t>
            </a:r>
            <a:endParaRPr sz="2400"/>
          </a:p>
          <a:p>
            <a:pPr indent="-4064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AutoNum type="arabicPeriod"/>
            </a:pPr>
            <a:r>
              <a:rPr b="0" lang="en-US" sz="2800">
                <a:solidFill>
                  <a:srgbClr val="666666"/>
                </a:solidFill>
              </a:rPr>
              <a:t>dissect the control loops involved in operating HVAC systems</a:t>
            </a:r>
            <a:endParaRPr b="0" sz="28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107"/>
          <p:cNvSpPr txBox="1"/>
          <p:nvPr>
            <p:ph type="ctrTitle"/>
          </p:nvPr>
        </p:nvSpPr>
        <p:spPr>
          <a:xfrm>
            <a:off x="932975" y="1122375"/>
            <a:ext cx="10505100" cy="92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500"/>
              <a:buFont typeface="Calibri"/>
              <a:buNone/>
            </a:pPr>
            <a:r>
              <a:rPr lang="en-US"/>
              <a:t>Building Management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108"/>
          <p:cNvSpPr txBox="1"/>
          <p:nvPr>
            <p:ph type="title"/>
          </p:nvPr>
        </p:nvSpPr>
        <p:spPr>
          <a:xfrm>
            <a:off x="907825" y="3550"/>
            <a:ext cx="105288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</a:pPr>
            <a:r>
              <a:rPr lang="en-US"/>
              <a:t>Major HVAC Equipment</a:t>
            </a:r>
            <a:endParaRPr/>
          </a:p>
        </p:txBody>
      </p:sp>
      <p:sp>
        <p:nvSpPr>
          <p:cNvPr id="631" name="Google Shape;631;p108"/>
          <p:cNvSpPr txBox="1"/>
          <p:nvPr>
            <p:ph idx="1" type="body"/>
          </p:nvPr>
        </p:nvSpPr>
        <p:spPr>
          <a:xfrm>
            <a:off x="685800" y="1257300"/>
            <a:ext cx="5364900" cy="39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-40640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800"/>
              <a:buFont typeface="Calibri"/>
              <a:buChar char="●"/>
            </a:pPr>
            <a:r>
              <a:rPr lang="en-US" sz="2800">
                <a:solidFill>
                  <a:srgbClr val="32964B"/>
                </a:solidFill>
              </a:rPr>
              <a:t>Central Plant</a:t>
            </a:r>
            <a:endParaRPr sz="2800">
              <a:solidFill>
                <a:srgbClr val="32964B"/>
              </a:solidFill>
            </a:endParaRPr>
          </a:p>
          <a:p>
            <a:pPr indent="-4064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800"/>
              <a:buFont typeface="Calibri"/>
              <a:buChar char="○"/>
            </a:pPr>
            <a:r>
              <a:rPr lang="en-US" sz="2800">
                <a:solidFill>
                  <a:srgbClr val="666666"/>
                </a:solidFill>
              </a:rPr>
              <a:t>Boiler</a:t>
            </a:r>
            <a:endParaRPr sz="2800">
              <a:solidFill>
                <a:srgbClr val="666666"/>
              </a:solidFill>
            </a:endParaRPr>
          </a:p>
          <a:p>
            <a:pPr indent="-4064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○"/>
            </a:pPr>
            <a:r>
              <a:rPr lang="en-US" sz="2800">
                <a:solidFill>
                  <a:srgbClr val="666666"/>
                </a:solidFill>
              </a:rPr>
              <a:t>Chiller (+Cooling Tower)</a:t>
            </a:r>
            <a:endParaRPr sz="2800">
              <a:solidFill>
                <a:srgbClr val="666666"/>
              </a:solidFill>
            </a:endParaRPr>
          </a:p>
          <a:p>
            <a:pPr indent="-4064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800"/>
              <a:buFont typeface="Calibri"/>
              <a:buChar char="●"/>
            </a:pPr>
            <a:r>
              <a:rPr lang="en-US" sz="2800">
                <a:solidFill>
                  <a:srgbClr val="32964B"/>
                </a:solidFill>
              </a:rPr>
              <a:t>Distribution</a:t>
            </a:r>
            <a:endParaRPr b="0" sz="2800">
              <a:solidFill>
                <a:srgbClr val="666666"/>
              </a:solidFill>
            </a:endParaRPr>
          </a:p>
          <a:p>
            <a:pPr indent="-4064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○"/>
            </a:pPr>
            <a:r>
              <a:rPr lang="en-US" sz="2800">
                <a:solidFill>
                  <a:srgbClr val="666666"/>
                </a:solidFill>
              </a:rPr>
              <a:t>Pumps and Fans</a:t>
            </a:r>
            <a:endParaRPr sz="2800">
              <a:solidFill>
                <a:srgbClr val="666666"/>
              </a:solidFill>
            </a:endParaRPr>
          </a:p>
          <a:p>
            <a:pPr indent="-4064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○"/>
            </a:pPr>
            <a:r>
              <a:rPr lang="en-US" sz="2800">
                <a:solidFill>
                  <a:srgbClr val="666666"/>
                </a:solidFill>
              </a:rPr>
              <a:t>Air-Handling Units</a:t>
            </a:r>
            <a:endParaRPr sz="2800">
              <a:solidFill>
                <a:srgbClr val="666666"/>
              </a:solidFill>
            </a:endParaRPr>
          </a:p>
          <a:p>
            <a:pPr indent="-4064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Calibri"/>
              <a:buChar char="○"/>
            </a:pPr>
            <a:r>
              <a:rPr lang="en-US" sz="2800">
                <a:solidFill>
                  <a:srgbClr val="666666"/>
                </a:solidFill>
              </a:rPr>
              <a:t>Terminal Units</a:t>
            </a:r>
            <a:endParaRPr sz="1000">
              <a:solidFill>
                <a:srgbClr val="666666"/>
              </a:solidFill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accent6"/>
                </a:solidFill>
              </a:rPr>
              <a:t>Reminder!</a:t>
            </a:r>
            <a:endParaRPr sz="4000">
              <a:solidFill>
                <a:srgbClr val="666666"/>
              </a:solidFill>
            </a:endParaRPr>
          </a:p>
        </p:txBody>
      </p:sp>
      <p:pic>
        <p:nvPicPr>
          <p:cNvPr id="632" name="Google Shape;632;p108"/>
          <p:cNvPicPr preferRelativeResize="0"/>
          <p:nvPr/>
        </p:nvPicPr>
        <p:blipFill rotWithShape="1">
          <a:blip r:embed="rId3">
            <a:alphaModFix/>
          </a:blip>
          <a:srcRect b="11028" l="54479" r="0" t="14256"/>
          <a:stretch/>
        </p:blipFill>
        <p:spPr>
          <a:xfrm>
            <a:off x="6613950" y="1257300"/>
            <a:ext cx="5364900" cy="4742324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Google Shape;633;p108"/>
          <p:cNvSpPr txBox="1"/>
          <p:nvPr/>
        </p:nvSpPr>
        <p:spPr>
          <a:xfrm>
            <a:off x="5928900" y="6398700"/>
            <a:ext cx="6263100" cy="45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1" lang="en-US" sz="16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Helpful Resource</a:t>
            </a:r>
            <a:r>
              <a:rPr i="1" lang="en-US" sz="16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i="1" lang="en-US" sz="16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https://youtu.be/1cvFlBLo4u0</a:t>
            </a:r>
            <a:r>
              <a:rPr i="1" lang="en-US" sz="16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i="1" sz="1600">
              <a:solidFill>
                <a:srgbClr val="3296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109"/>
          <p:cNvSpPr txBox="1"/>
          <p:nvPr>
            <p:ph type="title"/>
          </p:nvPr>
        </p:nvSpPr>
        <p:spPr>
          <a:xfrm>
            <a:off x="907825" y="3550"/>
            <a:ext cx="105288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</a:pPr>
            <a:r>
              <a:rPr lang="en-US"/>
              <a:t>How is all this operated and coordinated?</a:t>
            </a:r>
            <a:endParaRPr/>
          </a:p>
        </p:txBody>
      </p:sp>
      <p:sp>
        <p:nvSpPr>
          <p:cNvPr id="639" name="Google Shape;639;p109"/>
          <p:cNvSpPr txBox="1"/>
          <p:nvPr>
            <p:ph idx="1" type="body"/>
          </p:nvPr>
        </p:nvSpPr>
        <p:spPr>
          <a:xfrm>
            <a:off x="784125" y="1682675"/>
            <a:ext cx="5543700" cy="39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32964B"/>
                </a:solidFill>
              </a:rPr>
              <a:t>T</a:t>
            </a:r>
            <a:r>
              <a:rPr lang="en-US" sz="2400">
                <a:solidFill>
                  <a:srgbClr val="32964B"/>
                </a:solidFill>
              </a:rPr>
              <a:t>he complex systems of a building and their performance are managed by a team of people that includes building managers, back-office administrative staff, front-line building operators, and specialist service contractors.  Higher level executives relate to government around policy goals and project incentives.  </a:t>
            </a:r>
            <a:endParaRPr sz="24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666666"/>
              </a:solidFill>
            </a:endParaRPr>
          </a:p>
          <a:p>
            <a:pPr indent="4572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accent6"/>
              </a:solidFill>
            </a:endParaRPr>
          </a:p>
        </p:txBody>
      </p:sp>
      <p:sp>
        <p:nvSpPr>
          <p:cNvPr id="640" name="Google Shape;640;p109"/>
          <p:cNvSpPr txBox="1"/>
          <p:nvPr/>
        </p:nvSpPr>
        <p:spPr>
          <a:xfrm>
            <a:off x="5928900" y="6398700"/>
            <a:ext cx="6263100" cy="45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1" lang="en-US" sz="16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Helpful Resource</a:t>
            </a:r>
            <a:r>
              <a:rPr i="1" lang="en-US" sz="16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i="1" lang="en-US" sz="16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https://youtu.be/uXG1y2bOufo</a:t>
            </a:r>
            <a:r>
              <a:rPr i="1" lang="en-US" sz="16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i="1" sz="1600">
              <a:solidFill>
                <a:srgbClr val="3296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41" name="Google Shape;641;p10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01075" y="3435500"/>
            <a:ext cx="3646975" cy="273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2" name="Google Shape;642;p10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88000" y="1176525"/>
            <a:ext cx="4751196" cy="22589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110"/>
          <p:cNvSpPr txBox="1"/>
          <p:nvPr>
            <p:ph type="title"/>
          </p:nvPr>
        </p:nvSpPr>
        <p:spPr>
          <a:xfrm>
            <a:off x="907825" y="3550"/>
            <a:ext cx="105288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</a:pPr>
            <a:r>
              <a:rPr lang="en-US"/>
              <a:t>How is all this operated and coordinated?</a:t>
            </a:r>
            <a:endParaRPr/>
          </a:p>
        </p:txBody>
      </p:sp>
      <p:sp>
        <p:nvSpPr>
          <p:cNvPr id="648" name="Google Shape;648;p110"/>
          <p:cNvSpPr txBox="1"/>
          <p:nvPr>
            <p:ph idx="1" type="body"/>
          </p:nvPr>
        </p:nvSpPr>
        <p:spPr>
          <a:xfrm>
            <a:off x="466375" y="1267900"/>
            <a:ext cx="5861400" cy="39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-35560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Calibri"/>
              <a:buChar char="●"/>
            </a:pPr>
            <a:r>
              <a:rPr lang="en-US">
                <a:solidFill>
                  <a:srgbClr val="32964B"/>
                </a:solidFill>
              </a:rPr>
              <a:t>Controls - Information and Operation</a:t>
            </a:r>
            <a:endParaRPr>
              <a:solidFill>
                <a:srgbClr val="32964B"/>
              </a:solidFill>
            </a:endParaRPr>
          </a:p>
          <a:p>
            <a:pPr indent="-3556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rgbClr val="666666"/>
                </a:solidFill>
              </a:rPr>
              <a:t>At its simplest form, a </a:t>
            </a:r>
            <a:r>
              <a:rPr b="1" lang="en-US" sz="2000">
                <a:solidFill>
                  <a:srgbClr val="666666"/>
                </a:solidFill>
              </a:rPr>
              <a:t>control loop</a:t>
            </a:r>
            <a:r>
              <a:rPr lang="en-US" sz="2000">
                <a:solidFill>
                  <a:srgbClr val="666666"/>
                </a:solidFill>
              </a:rPr>
              <a:t> is the manipulation of a “controlled device” in order to achieve the desired value (aka setpoint) for a “controlling parameter”</a:t>
            </a:r>
            <a:endParaRPr sz="2000">
              <a:solidFill>
                <a:srgbClr val="666666"/>
              </a:solidFill>
            </a:endParaRPr>
          </a:p>
          <a:p>
            <a:pPr indent="-3556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rgbClr val="666666"/>
                </a:solidFill>
              </a:rPr>
              <a:t>Controls can vary from simple thermostats to complex Building Automation Systems</a:t>
            </a:r>
            <a:endParaRPr sz="20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666666"/>
              </a:solidFill>
            </a:endParaRPr>
          </a:p>
          <a:p>
            <a:pPr indent="4572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accent6"/>
                </a:solidFill>
              </a:rPr>
              <a:t>Let’s look at an example → </a:t>
            </a:r>
            <a:endParaRPr sz="3000">
              <a:solidFill>
                <a:schemeClr val="accent6"/>
              </a:solidFill>
            </a:endParaRPr>
          </a:p>
        </p:txBody>
      </p:sp>
      <p:sp>
        <p:nvSpPr>
          <p:cNvPr id="649" name="Google Shape;649;p110"/>
          <p:cNvSpPr txBox="1"/>
          <p:nvPr/>
        </p:nvSpPr>
        <p:spPr>
          <a:xfrm>
            <a:off x="5928900" y="6398700"/>
            <a:ext cx="6263100" cy="45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1" lang="en-US" sz="16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Helpful Resource</a:t>
            </a:r>
            <a:r>
              <a:rPr i="1" lang="en-US" sz="16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i="1" lang="en-US" sz="16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https://youtu.be/uXG1y2bOufo</a:t>
            </a:r>
            <a:r>
              <a:rPr i="1" lang="en-US" sz="16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i="1" sz="1600">
              <a:solidFill>
                <a:srgbClr val="3296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0" name="Google Shape;650;p110"/>
          <p:cNvPicPr preferRelativeResize="0"/>
          <p:nvPr/>
        </p:nvPicPr>
        <p:blipFill rotWithShape="1">
          <a:blip r:embed="rId4">
            <a:alphaModFix/>
          </a:blip>
          <a:srcRect b="-8" l="57289" r="0" t="15975"/>
          <a:stretch/>
        </p:blipFill>
        <p:spPr>
          <a:xfrm>
            <a:off x="6646225" y="1079025"/>
            <a:ext cx="4637650" cy="4882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111"/>
          <p:cNvSpPr/>
          <p:nvPr/>
        </p:nvSpPr>
        <p:spPr>
          <a:xfrm>
            <a:off x="1607175" y="5724100"/>
            <a:ext cx="1750200" cy="973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 picture containing screenshot&#10;&#10;Description automatically generated" id="656" name="Google Shape;656;p111"/>
          <p:cNvPicPr preferRelativeResize="0"/>
          <p:nvPr/>
        </p:nvPicPr>
        <p:blipFill rotWithShape="1">
          <a:blip r:embed="rId3">
            <a:alphaModFix/>
          </a:blip>
          <a:srcRect b="4671" l="17837" r="0" t="0"/>
          <a:stretch/>
        </p:blipFill>
        <p:spPr>
          <a:xfrm>
            <a:off x="1725023" y="1079500"/>
            <a:ext cx="8915701" cy="5617801"/>
          </a:xfrm>
          <a:prstGeom prst="rect">
            <a:avLst/>
          </a:prstGeom>
          <a:noFill/>
          <a:ln>
            <a:noFill/>
          </a:ln>
        </p:spPr>
      </p:pic>
      <p:sp>
        <p:nvSpPr>
          <p:cNvPr id="657" name="Google Shape;657;p111"/>
          <p:cNvSpPr txBox="1"/>
          <p:nvPr/>
        </p:nvSpPr>
        <p:spPr>
          <a:xfrm>
            <a:off x="923875" y="0"/>
            <a:ext cx="10518000" cy="90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3600"/>
              <a:buFont typeface="Calibri"/>
              <a:buNone/>
            </a:pPr>
            <a:r>
              <a:rPr lang="en-US" sz="40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Sample Building Cooling System and Subsystems </a:t>
            </a:r>
            <a:endParaRPr sz="4000">
              <a:solidFill>
                <a:srgbClr val="666666"/>
              </a:solidFill>
            </a:endParaRPr>
          </a:p>
        </p:txBody>
      </p:sp>
      <p:grpSp>
        <p:nvGrpSpPr>
          <p:cNvPr id="658" name="Google Shape;658;p111"/>
          <p:cNvGrpSpPr/>
          <p:nvPr/>
        </p:nvGrpSpPr>
        <p:grpSpPr>
          <a:xfrm>
            <a:off x="7579472" y="4971221"/>
            <a:ext cx="2739342" cy="1652400"/>
            <a:chOff x="8368975" y="4929187"/>
            <a:chExt cx="2739342" cy="1652400"/>
          </a:xfrm>
        </p:grpSpPr>
        <p:sp>
          <p:nvSpPr>
            <p:cNvPr id="659" name="Google Shape;659;p111"/>
            <p:cNvSpPr/>
            <p:nvPr/>
          </p:nvSpPr>
          <p:spPr>
            <a:xfrm>
              <a:off x="9129817" y="4929187"/>
              <a:ext cx="1978500" cy="1652400"/>
            </a:xfrm>
            <a:prstGeom prst="roundRect">
              <a:avLst>
                <a:gd fmla="val 16667" name="adj"/>
              </a:avLst>
            </a:prstGeom>
            <a:noFill/>
            <a:ln cap="flat" cmpd="sng" w="19050">
              <a:solidFill>
                <a:srgbClr val="FF0000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111"/>
            <p:cNvSpPr txBox="1"/>
            <p:nvPr/>
          </p:nvSpPr>
          <p:spPr>
            <a:xfrm>
              <a:off x="8368975" y="6015306"/>
              <a:ext cx="8289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ZONE</a:t>
              </a:r>
              <a:endParaRPr/>
            </a:p>
          </p:txBody>
        </p:sp>
      </p:grpSp>
      <p:grpSp>
        <p:nvGrpSpPr>
          <p:cNvPr id="661" name="Google Shape;661;p111"/>
          <p:cNvGrpSpPr/>
          <p:nvPr/>
        </p:nvGrpSpPr>
        <p:grpSpPr>
          <a:xfrm>
            <a:off x="5884972" y="2333485"/>
            <a:ext cx="4755325" cy="1728515"/>
            <a:chOff x="9129817" y="4853034"/>
            <a:chExt cx="1978500" cy="1728515"/>
          </a:xfrm>
        </p:grpSpPr>
        <p:sp>
          <p:nvSpPr>
            <p:cNvPr id="662" name="Google Shape;662;p111"/>
            <p:cNvSpPr/>
            <p:nvPr/>
          </p:nvSpPr>
          <p:spPr>
            <a:xfrm>
              <a:off x="9129817" y="5240849"/>
              <a:ext cx="1978500" cy="1340700"/>
            </a:xfrm>
            <a:prstGeom prst="roundRect">
              <a:avLst>
                <a:gd fmla="val 16667" name="adj"/>
              </a:avLst>
            </a:prstGeom>
            <a:noFill/>
            <a:ln cap="flat" cmpd="sng" w="19050">
              <a:solidFill>
                <a:srgbClr val="FF0000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111"/>
            <p:cNvSpPr txBox="1"/>
            <p:nvPr/>
          </p:nvSpPr>
          <p:spPr>
            <a:xfrm>
              <a:off x="9662101" y="4853034"/>
              <a:ext cx="9669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AIR-HANDLING UNIT</a:t>
              </a:r>
              <a:endParaRPr/>
            </a:p>
          </p:txBody>
        </p:sp>
      </p:grpSp>
      <p:grpSp>
        <p:nvGrpSpPr>
          <p:cNvPr id="664" name="Google Shape;664;p111"/>
          <p:cNvGrpSpPr/>
          <p:nvPr/>
        </p:nvGrpSpPr>
        <p:grpSpPr>
          <a:xfrm>
            <a:off x="5613719" y="3724007"/>
            <a:ext cx="2264789" cy="2104935"/>
            <a:chOff x="9129817" y="4929187"/>
            <a:chExt cx="1978500" cy="2432889"/>
          </a:xfrm>
        </p:grpSpPr>
        <p:sp>
          <p:nvSpPr>
            <p:cNvPr id="665" name="Google Shape;665;p111"/>
            <p:cNvSpPr/>
            <p:nvPr/>
          </p:nvSpPr>
          <p:spPr>
            <a:xfrm>
              <a:off x="9129817" y="4929187"/>
              <a:ext cx="1978500" cy="1652400"/>
            </a:xfrm>
            <a:prstGeom prst="roundRect">
              <a:avLst>
                <a:gd fmla="val 16667" name="adj"/>
              </a:avLst>
            </a:prstGeom>
            <a:noFill/>
            <a:ln cap="flat" cmpd="sng" w="19050">
              <a:solidFill>
                <a:srgbClr val="FF0000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111"/>
            <p:cNvSpPr txBox="1"/>
            <p:nvPr/>
          </p:nvSpPr>
          <p:spPr>
            <a:xfrm>
              <a:off x="9456976" y="6614776"/>
              <a:ext cx="1626900" cy="747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CHILLED WATER LOOP</a:t>
              </a:r>
              <a:endParaRPr/>
            </a:p>
          </p:txBody>
        </p:sp>
      </p:grpSp>
      <p:grpSp>
        <p:nvGrpSpPr>
          <p:cNvPr id="667" name="Google Shape;667;p111"/>
          <p:cNvGrpSpPr/>
          <p:nvPr/>
        </p:nvGrpSpPr>
        <p:grpSpPr>
          <a:xfrm>
            <a:off x="3184122" y="2767684"/>
            <a:ext cx="2700455" cy="2625401"/>
            <a:chOff x="9129817" y="4679260"/>
            <a:chExt cx="1978500" cy="1902327"/>
          </a:xfrm>
        </p:grpSpPr>
        <p:sp>
          <p:nvSpPr>
            <p:cNvPr id="668" name="Google Shape;668;p111"/>
            <p:cNvSpPr/>
            <p:nvPr/>
          </p:nvSpPr>
          <p:spPr>
            <a:xfrm>
              <a:off x="9129817" y="4929187"/>
              <a:ext cx="1978500" cy="1652400"/>
            </a:xfrm>
            <a:prstGeom prst="roundRect">
              <a:avLst>
                <a:gd fmla="val 16667" name="adj"/>
              </a:avLst>
            </a:prstGeom>
            <a:noFill/>
            <a:ln cap="flat" cmpd="sng" w="19050">
              <a:solidFill>
                <a:srgbClr val="FF0000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111"/>
            <p:cNvSpPr txBox="1"/>
            <p:nvPr/>
          </p:nvSpPr>
          <p:spPr>
            <a:xfrm>
              <a:off x="10130257" y="4679260"/>
              <a:ext cx="828900" cy="26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CHILLER</a:t>
              </a:r>
              <a:endParaRPr/>
            </a:p>
          </p:txBody>
        </p:sp>
      </p:grpSp>
      <p:grpSp>
        <p:nvGrpSpPr>
          <p:cNvPr id="670" name="Google Shape;670;p111"/>
          <p:cNvGrpSpPr/>
          <p:nvPr/>
        </p:nvGrpSpPr>
        <p:grpSpPr>
          <a:xfrm>
            <a:off x="1787779" y="1079503"/>
            <a:ext cx="4606030" cy="1652400"/>
            <a:chOff x="9129817" y="4929187"/>
            <a:chExt cx="2700534" cy="1652400"/>
          </a:xfrm>
        </p:grpSpPr>
        <p:sp>
          <p:nvSpPr>
            <p:cNvPr id="671" name="Google Shape;671;p111"/>
            <p:cNvSpPr/>
            <p:nvPr/>
          </p:nvSpPr>
          <p:spPr>
            <a:xfrm>
              <a:off x="9129817" y="4929187"/>
              <a:ext cx="1978500" cy="1652400"/>
            </a:xfrm>
            <a:prstGeom prst="roundRect">
              <a:avLst>
                <a:gd fmla="val 16667" name="adj"/>
              </a:avLst>
            </a:prstGeom>
            <a:noFill/>
            <a:ln cap="flat" cmpd="sng" w="19050">
              <a:solidFill>
                <a:srgbClr val="FF0000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111"/>
            <p:cNvSpPr txBox="1"/>
            <p:nvPr/>
          </p:nvSpPr>
          <p:spPr>
            <a:xfrm>
              <a:off x="11001451" y="5035039"/>
              <a:ext cx="828900" cy="64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COOLING TOWER</a:t>
              </a:r>
              <a:endParaRPr/>
            </a:p>
          </p:txBody>
        </p:sp>
      </p:grpSp>
      <p:grpSp>
        <p:nvGrpSpPr>
          <p:cNvPr id="673" name="Google Shape;673;p111"/>
          <p:cNvGrpSpPr/>
          <p:nvPr/>
        </p:nvGrpSpPr>
        <p:grpSpPr>
          <a:xfrm>
            <a:off x="1894401" y="1904427"/>
            <a:ext cx="2584807" cy="4305022"/>
            <a:chOff x="9123516" y="4929187"/>
            <a:chExt cx="1984802" cy="1975325"/>
          </a:xfrm>
        </p:grpSpPr>
        <p:sp>
          <p:nvSpPr>
            <p:cNvPr id="674" name="Google Shape;674;p111"/>
            <p:cNvSpPr/>
            <p:nvPr/>
          </p:nvSpPr>
          <p:spPr>
            <a:xfrm>
              <a:off x="9129817" y="4929187"/>
              <a:ext cx="1978500" cy="1652400"/>
            </a:xfrm>
            <a:prstGeom prst="roundRect">
              <a:avLst>
                <a:gd fmla="val 16667" name="adj"/>
              </a:avLst>
            </a:prstGeom>
            <a:noFill/>
            <a:ln cap="flat" cmpd="sng" w="19050">
              <a:solidFill>
                <a:srgbClr val="FF0000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111"/>
            <p:cNvSpPr txBox="1"/>
            <p:nvPr/>
          </p:nvSpPr>
          <p:spPr>
            <a:xfrm>
              <a:off x="9123516" y="6607812"/>
              <a:ext cx="1258500" cy="29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CONDENSER WATER LOOP</a:t>
              </a:r>
              <a:endParaRPr/>
            </a:p>
          </p:txBody>
        </p:sp>
      </p:grpSp>
      <p:sp>
        <p:nvSpPr>
          <p:cNvPr id="676" name="Google Shape;676;p111"/>
          <p:cNvSpPr txBox="1"/>
          <p:nvPr>
            <p:ph idx="12" type="sldNum"/>
          </p:nvPr>
        </p:nvSpPr>
        <p:spPr>
          <a:xfrm>
            <a:off x="11649300" y="6348600"/>
            <a:ext cx="542700" cy="50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112"/>
          <p:cNvSpPr txBox="1"/>
          <p:nvPr>
            <p:ph type="title"/>
          </p:nvPr>
        </p:nvSpPr>
        <p:spPr>
          <a:xfrm>
            <a:off x="900175" y="0"/>
            <a:ext cx="10541700" cy="87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100"/>
              <a:buFont typeface="Calibri"/>
              <a:buNone/>
            </a:pPr>
            <a:r>
              <a:rPr lang="en-US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rPr>
              <a:t>Example Control Loop – Zone Temperature</a:t>
            </a:r>
            <a:endParaRPr/>
          </a:p>
        </p:txBody>
      </p:sp>
      <p:graphicFrame>
        <p:nvGraphicFramePr>
          <p:cNvPr id="682" name="Google Shape;682;p112"/>
          <p:cNvGraphicFramePr/>
          <p:nvPr/>
        </p:nvGraphicFramePr>
        <p:xfrm>
          <a:off x="515939" y="37576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{115FCE29-21F8-49D7-A2DB-647D376E6B99}</a:tableStyleId>
              </a:tblPr>
              <a:tblGrid>
                <a:gridCol w="2084375"/>
                <a:gridCol w="2084375"/>
              </a:tblGrid>
              <a:tr h="639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Controlling Parameter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Controlled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Device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6203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83" name="Google Shape;683;p112"/>
          <p:cNvGraphicFramePr/>
          <p:nvPr/>
        </p:nvGraphicFramePr>
        <p:xfrm>
          <a:off x="9854552" y="403108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{115FCE29-21F8-49D7-A2DB-647D376E6B99}</a:tableStyleId>
              </a:tblPr>
              <a:tblGrid>
                <a:gridCol w="1092025"/>
                <a:gridCol w="1092025"/>
              </a:tblGrid>
              <a:tr h="405100"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LEGEND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</a:tr>
              <a:tr h="545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 VAV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Variable air volume box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48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Thermostat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48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Control loop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684" name="Google Shape;684;p112"/>
          <p:cNvSpPr txBox="1"/>
          <p:nvPr/>
        </p:nvSpPr>
        <p:spPr>
          <a:xfrm>
            <a:off x="782515" y="4399650"/>
            <a:ext cx="1477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Zone Temperature</a:t>
            </a:r>
            <a:endParaRPr/>
          </a:p>
        </p:txBody>
      </p:sp>
      <p:sp>
        <p:nvSpPr>
          <p:cNvPr id="685" name="Google Shape;685;p112"/>
          <p:cNvSpPr txBox="1"/>
          <p:nvPr/>
        </p:nvSpPr>
        <p:spPr>
          <a:xfrm>
            <a:off x="2705939" y="4408627"/>
            <a:ext cx="19788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VAV Damper Position</a:t>
            </a:r>
            <a:endParaRPr/>
          </a:p>
        </p:txBody>
      </p:sp>
      <p:cxnSp>
        <p:nvCxnSpPr>
          <p:cNvPr id="686" name="Google Shape;686;p112"/>
          <p:cNvCxnSpPr/>
          <p:nvPr/>
        </p:nvCxnSpPr>
        <p:spPr>
          <a:xfrm>
            <a:off x="9995130" y="5789689"/>
            <a:ext cx="386100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</p:cxnSp>
      <p:pic>
        <p:nvPicPr>
          <p:cNvPr descr="A picture containing clock&#10;&#10;Description automatically generated" id="687" name="Google Shape;687;p1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95130" y="5108446"/>
            <a:ext cx="249776" cy="29423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88" name="Google Shape;688;p112"/>
          <p:cNvGrpSpPr/>
          <p:nvPr/>
        </p:nvGrpSpPr>
        <p:grpSpPr>
          <a:xfrm>
            <a:off x="4223737" y="1675086"/>
            <a:ext cx="5205045" cy="5261223"/>
            <a:chOff x="4290645" y="1596684"/>
            <a:chExt cx="5205045" cy="5261223"/>
          </a:xfrm>
        </p:grpSpPr>
        <p:grpSp>
          <p:nvGrpSpPr>
            <p:cNvPr id="689" name="Google Shape;689;p112"/>
            <p:cNvGrpSpPr/>
            <p:nvPr/>
          </p:nvGrpSpPr>
          <p:grpSpPr>
            <a:xfrm>
              <a:off x="4290645" y="1596684"/>
              <a:ext cx="5205045" cy="5261223"/>
              <a:chOff x="4290646" y="1477108"/>
              <a:chExt cx="5205045" cy="5261223"/>
            </a:xfrm>
          </p:grpSpPr>
          <p:pic>
            <p:nvPicPr>
              <p:cNvPr descr="A picture containing television&#10;&#10;Description automatically generated" id="690" name="Google Shape;690;p112"/>
              <p:cNvPicPr preferRelativeResize="0"/>
              <p:nvPr/>
            </p:nvPicPr>
            <p:blipFill rotWithShape="1">
              <a:blip r:embed="rId4">
                <a:alphaModFix/>
              </a:blip>
              <a:srcRect b="-7301" l="81406" r="2" t="72519"/>
              <a:stretch/>
            </p:blipFill>
            <p:spPr>
              <a:xfrm>
                <a:off x="6096000" y="2729131"/>
                <a:ext cx="3399600" cy="4009200"/>
              </a:xfrm>
              <a:prstGeom prst="flowChartConnector">
                <a:avLst/>
              </a:prstGeom>
              <a:noFill/>
              <a:ln>
                <a:noFill/>
              </a:ln>
            </p:spPr>
          </p:pic>
          <p:pic>
            <p:nvPicPr>
              <p:cNvPr descr="A picture containing television&#10;&#10;Description automatically generated" id="691" name="Google Shape;691;p112"/>
              <p:cNvPicPr preferRelativeResize="0"/>
              <p:nvPr/>
            </p:nvPicPr>
            <p:blipFill rotWithShape="1">
              <a:blip r:embed="rId4">
                <a:alphaModFix amt="20000"/>
              </a:blip>
              <a:srcRect b="0" l="71540" r="-3" t="61659"/>
              <a:stretch/>
            </p:blipFill>
            <p:spPr>
              <a:xfrm>
                <a:off x="4290646" y="1477108"/>
                <a:ext cx="5205045" cy="441955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descr="A picture containing clock&#10;&#10;Description automatically generated" id="692" name="Google Shape;692;p112"/>
            <p:cNvPicPr preferRelativeResize="0"/>
            <p:nvPr/>
          </p:nvPicPr>
          <p:blipFill rotWithShape="1">
            <a:blip r:embed="rId3">
              <a:alphaModFix amt="35000"/>
            </a:blip>
            <a:srcRect b="0" l="0" r="0" t="0"/>
            <a:stretch/>
          </p:blipFill>
          <p:spPr>
            <a:xfrm>
              <a:off x="4435756" y="1743579"/>
              <a:ext cx="249776" cy="29423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93" name="Google Shape;693;p112"/>
          <p:cNvGrpSpPr/>
          <p:nvPr/>
        </p:nvGrpSpPr>
        <p:grpSpPr>
          <a:xfrm>
            <a:off x="6154264" y="3063665"/>
            <a:ext cx="1249560" cy="2119129"/>
            <a:chOff x="6260944" y="3063240"/>
            <a:chExt cx="1249560" cy="2119129"/>
          </a:xfrm>
        </p:grpSpPr>
        <p:grpSp>
          <p:nvGrpSpPr>
            <p:cNvPr id="694" name="Google Shape;694;p112"/>
            <p:cNvGrpSpPr/>
            <p:nvPr/>
          </p:nvGrpSpPr>
          <p:grpSpPr>
            <a:xfrm>
              <a:off x="6260944" y="3063240"/>
              <a:ext cx="1249560" cy="2119129"/>
              <a:chOff x="6260944" y="3063240"/>
              <a:chExt cx="1249560" cy="2119129"/>
            </a:xfrm>
          </p:grpSpPr>
          <p:sp>
            <p:nvSpPr>
              <p:cNvPr id="695" name="Google Shape;695;p112"/>
              <p:cNvSpPr/>
              <p:nvPr/>
            </p:nvSpPr>
            <p:spPr>
              <a:xfrm>
                <a:off x="6260944" y="4450969"/>
                <a:ext cx="731400" cy="731400"/>
              </a:xfrm>
              <a:prstGeom prst="ellipse">
                <a:avLst/>
              </a:prstGeom>
              <a:noFill/>
              <a:ln cap="flat" cmpd="sng" w="38100">
                <a:solidFill>
                  <a:srgbClr val="FF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6" name="Google Shape;696;p112"/>
              <p:cNvSpPr/>
              <p:nvPr/>
            </p:nvSpPr>
            <p:spPr>
              <a:xfrm>
                <a:off x="6779104" y="3063240"/>
                <a:ext cx="731400" cy="731400"/>
              </a:xfrm>
              <a:prstGeom prst="ellipse">
                <a:avLst/>
              </a:prstGeom>
              <a:noFill/>
              <a:ln cap="flat" cmpd="sng" w="38100">
                <a:solidFill>
                  <a:srgbClr val="FF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697" name="Google Shape;697;p112"/>
              <p:cNvCxnSpPr>
                <a:stCxn id="696" idx="4"/>
              </p:cNvCxnSpPr>
              <p:nvPr/>
            </p:nvCxnSpPr>
            <p:spPr>
              <a:xfrm>
                <a:off x="7144804" y="3794640"/>
                <a:ext cx="12600" cy="102210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FF0000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</p:grpSp>
        <p:cxnSp>
          <p:nvCxnSpPr>
            <p:cNvPr id="698" name="Google Shape;698;p112"/>
            <p:cNvCxnSpPr>
              <a:endCxn id="695" idx="6"/>
            </p:cNvCxnSpPr>
            <p:nvPr/>
          </p:nvCxnSpPr>
          <p:spPr>
            <a:xfrm rot="10800000">
              <a:off x="6992344" y="4816669"/>
              <a:ext cx="165000" cy="0"/>
            </a:xfrm>
            <a:prstGeom prst="straightConnector1">
              <a:avLst/>
            </a:prstGeom>
            <a:noFill/>
            <a:ln cap="flat" cmpd="sng" w="38100">
              <a:solidFill>
                <a:srgbClr val="FF0000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699" name="Google Shape;699;p112"/>
          <p:cNvSpPr txBox="1"/>
          <p:nvPr>
            <p:ph idx="12" type="sldNum"/>
          </p:nvPr>
        </p:nvSpPr>
        <p:spPr>
          <a:xfrm>
            <a:off x="11649300" y="6348600"/>
            <a:ext cx="542700" cy="50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screenshot of a cell phone&#10;&#10;Description automatically generated" id="704" name="Google Shape;704;p1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33856" y="1121499"/>
            <a:ext cx="6498898" cy="529788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05" name="Google Shape;705;p113"/>
          <p:cNvGraphicFramePr/>
          <p:nvPr/>
        </p:nvGraphicFramePr>
        <p:xfrm>
          <a:off x="10350686" y="176851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{115FCE29-21F8-49D7-A2DB-647D376E6B99}</a:tableStyleId>
              </a:tblPr>
              <a:tblGrid>
                <a:gridCol w="668875"/>
                <a:gridCol w="1092025"/>
              </a:tblGrid>
              <a:tr h="405100"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LEGEND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</a:tr>
              <a:tr h="545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 AHU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Air Handling Unit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45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 DSP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Duct Static Pressure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45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 CCV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Cooling Coil Valve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48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Thermostat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48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 DA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Discharge Air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48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1"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VFD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Variable Frequency Drive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48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Control loop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cxnSp>
        <p:nvCxnSpPr>
          <p:cNvPr id="706" name="Google Shape;706;p113"/>
          <p:cNvCxnSpPr/>
          <p:nvPr/>
        </p:nvCxnSpPr>
        <p:spPr>
          <a:xfrm>
            <a:off x="10473508" y="5847352"/>
            <a:ext cx="386100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</p:cxnSp>
      <p:pic>
        <p:nvPicPr>
          <p:cNvPr descr="A picture containing clock&#10;&#10;Description automatically generated" id="707" name="Google Shape;707;p1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72007" y="3938732"/>
            <a:ext cx="249776" cy="294239"/>
          </a:xfrm>
          <a:prstGeom prst="rect">
            <a:avLst/>
          </a:prstGeom>
          <a:noFill/>
          <a:ln>
            <a:noFill/>
          </a:ln>
        </p:spPr>
      </p:pic>
      <p:sp>
        <p:nvSpPr>
          <p:cNvPr id="708" name="Google Shape;708;p113"/>
          <p:cNvSpPr txBox="1"/>
          <p:nvPr>
            <p:ph type="title"/>
          </p:nvPr>
        </p:nvSpPr>
        <p:spPr>
          <a:xfrm>
            <a:off x="888350" y="0"/>
            <a:ext cx="10541700" cy="88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100"/>
              <a:buFont typeface="Calibri"/>
              <a:buNone/>
            </a:pPr>
            <a:r>
              <a:rPr lang="en-US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rPr>
              <a:t>Control </a:t>
            </a:r>
            <a:r>
              <a:rPr lang="en-US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Loops</a:t>
            </a:r>
            <a:r>
              <a:rPr lang="en-US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rPr>
              <a:t> in the AHU and Duct Work</a:t>
            </a:r>
            <a:endParaRPr/>
          </a:p>
        </p:txBody>
      </p:sp>
      <p:sp>
        <p:nvSpPr>
          <p:cNvPr id="709" name="Google Shape;709;p113"/>
          <p:cNvSpPr/>
          <p:nvPr/>
        </p:nvSpPr>
        <p:spPr>
          <a:xfrm>
            <a:off x="9594166" y="3233384"/>
            <a:ext cx="322800" cy="53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10" name="Google Shape;710;p113"/>
          <p:cNvGrpSpPr/>
          <p:nvPr/>
        </p:nvGrpSpPr>
        <p:grpSpPr>
          <a:xfrm>
            <a:off x="6096000" y="3133167"/>
            <a:ext cx="2986070" cy="1831204"/>
            <a:chOff x="5995264" y="3087831"/>
            <a:chExt cx="2986070" cy="1831204"/>
          </a:xfrm>
        </p:grpSpPr>
        <p:grpSp>
          <p:nvGrpSpPr>
            <p:cNvPr id="711" name="Google Shape;711;p113"/>
            <p:cNvGrpSpPr/>
            <p:nvPr/>
          </p:nvGrpSpPr>
          <p:grpSpPr>
            <a:xfrm>
              <a:off x="5995264" y="3087831"/>
              <a:ext cx="2986070" cy="1831204"/>
              <a:chOff x="7350136" y="3515281"/>
              <a:chExt cx="2986070" cy="1831204"/>
            </a:xfrm>
          </p:grpSpPr>
          <p:sp>
            <p:nvSpPr>
              <p:cNvPr id="712" name="Google Shape;712;p113"/>
              <p:cNvSpPr/>
              <p:nvPr/>
            </p:nvSpPr>
            <p:spPr>
              <a:xfrm>
                <a:off x="9604806" y="4615085"/>
                <a:ext cx="731400" cy="731400"/>
              </a:xfrm>
              <a:prstGeom prst="ellipse">
                <a:avLst/>
              </a:prstGeom>
              <a:noFill/>
              <a:ln cap="flat" cmpd="sng" w="38100">
                <a:solidFill>
                  <a:srgbClr val="FF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3" name="Google Shape;713;p113"/>
              <p:cNvSpPr/>
              <p:nvPr/>
            </p:nvSpPr>
            <p:spPr>
              <a:xfrm>
                <a:off x="7350136" y="3515281"/>
                <a:ext cx="731400" cy="731400"/>
              </a:xfrm>
              <a:prstGeom prst="ellipse">
                <a:avLst/>
              </a:prstGeom>
              <a:noFill/>
              <a:ln cap="flat" cmpd="sng" w="38100">
                <a:solidFill>
                  <a:srgbClr val="FF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714" name="Google Shape;714;p113"/>
              <p:cNvCxnSpPr>
                <a:stCxn id="713" idx="6"/>
              </p:cNvCxnSpPr>
              <p:nvPr/>
            </p:nvCxnSpPr>
            <p:spPr>
              <a:xfrm>
                <a:off x="8081536" y="3880981"/>
                <a:ext cx="388800" cy="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FF0000"/>
                </a:solidFill>
                <a:prstDash val="dash"/>
                <a:miter lim="800000"/>
                <a:headEnd len="sm" w="sm" type="none"/>
                <a:tailEnd len="sm" w="sm" type="none"/>
              </a:ln>
            </p:spPr>
          </p:cxnSp>
        </p:grpSp>
        <p:cxnSp>
          <p:nvCxnSpPr>
            <p:cNvPr id="715" name="Google Shape;715;p113"/>
            <p:cNvCxnSpPr>
              <a:stCxn id="712" idx="2"/>
            </p:cNvCxnSpPr>
            <p:nvPr/>
          </p:nvCxnSpPr>
          <p:spPr>
            <a:xfrm rot="10800000">
              <a:off x="7201134" y="4553335"/>
              <a:ext cx="1048800" cy="0"/>
            </a:xfrm>
            <a:prstGeom prst="straightConnector1">
              <a:avLst/>
            </a:prstGeom>
            <a:noFill/>
            <a:ln cap="flat" cmpd="sng" w="38100">
              <a:solidFill>
                <a:srgbClr val="FF0000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  <p:cxnSp>
          <p:nvCxnSpPr>
            <p:cNvPr id="716" name="Google Shape;716;p113"/>
            <p:cNvCxnSpPr/>
            <p:nvPr/>
          </p:nvCxnSpPr>
          <p:spPr>
            <a:xfrm>
              <a:off x="7200991" y="3453591"/>
              <a:ext cx="0" cy="1099800"/>
            </a:xfrm>
            <a:prstGeom prst="straightConnector1">
              <a:avLst/>
            </a:prstGeom>
            <a:noFill/>
            <a:ln cap="flat" cmpd="sng" w="38100">
              <a:solidFill>
                <a:srgbClr val="FF0000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</p:grpSp>
      <p:graphicFrame>
        <p:nvGraphicFramePr>
          <p:cNvPr id="717" name="Google Shape;717;p113"/>
          <p:cNvGraphicFramePr/>
          <p:nvPr/>
        </p:nvGraphicFramePr>
        <p:xfrm>
          <a:off x="213303" y="389357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{115FCE29-21F8-49D7-A2DB-647D376E6B99}</a:tableStyleId>
              </a:tblPr>
              <a:tblGrid>
                <a:gridCol w="1818875"/>
                <a:gridCol w="1668025"/>
              </a:tblGrid>
              <a:tr h="6400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Controlling Parameter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Controlled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Device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18" name="Google Shape;718;p113"/>
          <p:cNvSpPr txBox="1"/>
          <p:nvPr/>
        </p:nvSpPr>
        <p:spPr>
          <a:xfrm>
            <a:off x="355214" y="4545503"/>
            <a:ext cx="1477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Duct Static Pressure</a:t>
            </a:r>
            <a:endParaRPr/>
          </a:p>
        </p:txBody>
      </p:sp>
      <p:sp>
        <p:nvSpPr>
          <p:cNvPr id="719" name="Google Shape;719;p113"/>
          <p:cNvSpPr txBox="1"/>
          <p:nvPr/>
        </p:nvSpPr>
        <p:spPr>
          <a:xfrm>
            <a:off x="1917685" y="4575669"/>
            <a:ext cx="1813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VFD on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Supply Fan</a:t>
            </a:r>
            <a:endParaRPr/>
          </a:p>
        </p:txBody>
      </p:sp>
      <p:sp>
        <p:nvSpPr>
          <p:cNvPr id="720" name="Google Shape;720;p113"/>
          <p:cNvSpPr txBox="1"/>
          <p:nvPr>
            <p:ph idx="12" type="sldNum"/>
          </p:nvPr>
        </p:nvSpPr>
        <p:spPr>
          <a:xfrm>
            <a:off x="11649300" y="6348600"/>
            <a:ext cx="542700" cy="50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creenshot, sign, display&#10;&#10;Description automatically generated" id="725" name="Google Shape;725;p1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63627" y="453894"/>
            <a:ext cx="6736663" cy="595021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26" name="Google Shape;726;p114"/>
          <p:cNvGraphicFramePr/>
          <p:nvPr/>
        </p:nvGraphicFramePr>
        <p:xfrm>
          <a:off x="10339754" y="236181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{115FCE29-21F8-49D7-A2DB-647D376E6B99}</a:tableStyleId>
              </a:tblPr>
              <a:tblGrid>
                <a:gridCol w="668875"/>
                <a:gridCol w="1092025"/>
              </a:tblGrid>
              <a:tr h="405100"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LEGEND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</a:tr>
              <a:tr h="545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 AHU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Air Handling Unit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45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 CCV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Cooling Coil Valve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48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Thermostat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48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 DA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Discharge Air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48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1"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VFD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Variable Frequency Drive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48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Control loop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pSp>
        <p:nvGrpSpPr>
          <p:cNvPr id="727" name="Google Shape;727;p114"/>
          <p:cNvGrpSpPr/>
          <p:nvPr/>
        </p:nvGrpSpPr>
        <p:grpSpPr>
          <a:xfrm>
            <a:off x="5427804" y="2941688"/>
            <a:ext cx="1957588" cy="1097160"/>
            <a:chOff x="5527374" y="3038921"/>
            <a:chExt cx="1957588" cy="1097160"/>
          </a:xfrm>
        </p:grpSpPr>
        <p:sp>
          <p:nvSpPr>
            <p:cNvPr id="728" name="Google Shape;728;p114"/>
            <p:cNvSpPr/>
            <p:nvPr/>
          </p:nvSpPr>
          <p:spPr>
            <a:xfrm>
              <a:off x="6753562" y="3404681"/>
              <a:ext cx="731400" cy="731400"/>
            </a:xfrm>
            <a:prstGeom prst="ellipse">
              <a:avLst/>
            </a:prstGeom>
            <a:noFill/>
            <a:ln cap="flat" cmpd="sng" w="3810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114"/>
            <p:cNvSpPr/>
            <p:nvPr/>
          </p:nvSpPr>
          <p:spPr>
            <a:xfrm>
              <a:off x="5527374" y="3038921"/>
              <a:ext cx="731400" cy="731400"/>
            </a:xfrm>
            <a:prstGeom prst="ellipse">
              <a:avLst/>
            </a:prstGeom>
            <a:noFill/>
            <a:ln cap="flat" cmpd="sng" w="3810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730" name="Google Shape;730;p114"/>
            <p:cNvCxnSpPr>
              <a:stCxn id="729" idx="6"/>
              <a:endCxn id="728" idx="0"/>
            </p:cNvCxnSpPr>
            <p:nvPr/>
          </p:nvCxnSpPr>
          <p:spPr>
            <a:xfrm>
              <a:off x="6258774" y="3404621"/>
              <a:ext cx="860400" cy="0"/>
            </a:xfrm>
            <a:prstGeom prst="straightConnector1">
              <a:avLst/>
            </a:prstGeom>
            <a:noFill/>
            <a:ln cap="flat" cmpd="sng" w="38100">
              <a:solidFill>
                <a:srgbClr val="FF0000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</p:grpSp>
      <p:cxnSp>
        <p:nvCxnSpPr>
          <p:cNvPr id="731" name="Google Shape;731;p114"/>
          <p:cNvCxnSpPr/>
          <p:nvPr/>
        </p:nvCxnSpPr>
        <p:spPr>
          <a:xfrm>
            <a:off x="10461162" y="5973961"/>
            <a:ext cx="386100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</p:cxnSp>
      <p:pic>
        <p:nvPicPr>
          <p:cNvPr descr="A picture containing clock&#10;&#10;Description automatically generated" id="732" name="Google Shape;732;p1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61162" y="4004205"/>
            <a:ext cx="249776" cy="294239"/>
          </a:xfrm>
          <a:prstGeom prst="rect">
            <a:avLst/>
          </a:prstGeom>
          <a:noFill/>
          <a:ln>
            <a:noFill/>
          </a:ln>
        </p:spPr>
      </p:pic>
      <p:sp>
        <p:nvSpPr>
          <p:cNvPr id="733" name="Google Shape;733;p114"/>
          <p:cNvSpPr/>
          <p:nvPr/>
        </p:nvSpPr>
        <p:spPr>
          <a:xfrm>
            <a:off x="9594166" y="3233384"/>
            <a:ext cx="322800" cy="53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34" name="Google Shape;734;p114"/>
          <p:cNvGraphicFramePr/>
          <p:nvPr/>
        </p:nvGraphicFramePr>
        <p:xfrm>
          <a:off x="190828" y="381085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{115FCE29-21F8-49D7-A2DB-647D376E6B99}</a:tableStyleId>
              </a:tblPr>
              <a:tblGrid>
                <a:gridCol w="1818875"/>
                <a:gridCol w="1668025"/>
              </a:tblGrid>
              <a:tr h="6400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Controlling Parameter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Controlled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Device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35" name="Google Shape;735;p114"/>
          <p:cNvSpPr txBox="1"/>
          <p:nvPr>
            <p:ph type="title"/>
          </p:nvPr>
        </p:nvSpPr>
        <p:spPr>
          <a:xfrm>
            <a:off x="912025" y="0"/>
            <a:ext cx="10529700" cy="88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100"/>
              <a:buFont typeface="Calibri"/>
              <a:buNone/>
            </a:pPr>
            <a:r>
              <a:rPr lang="en-US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rPr>
              <a:t>Control Loops in the AHU</a:t>
            </a:r>
            <a:endParaRPr/>
          </a:p>
        </p:txBody>
      </p:sp>
      <p:sp>
        <p:nvSpPr>
          <p:cNvPr id="736" name="Google Shape;736;p114"/>
          <p:cNvSpPr txBox="1"/>
          <p:nvPr/>
        </p:nvSpPr>
        <p:spPr>
          <a:xfrm>
            <a:off x="346570" y="4449598"/>
            <a:ext cx="1477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Discharge Air Temperature</a:t>
            </a:r>
            <a:endParaRPr/>
          </a:p>
        </p:txBody>
      </p:sp>
      <p:sp>
        <p:nvSpPr>
          <p:cNvPr id="737" name="Google Shape;737;p114"/>
          <p:cNvSpPr txBox="1"/>
          <p:nvPr/>
        </p:nvSpPr>
        <p:spPr>
          <a:xfrm>
            <a:off x="1887081" y="4588098"/>
            <a:ext cx="1790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Cooling Coil Valve</a:t>
            </a:r>
            <a:endParaRPr/>
          </a:p>
        </p:txBody>
      </p:sp>
      <p:sp>
        <p:nvSpPr>
          <p:cNvPr id="738" name="Google Shape;738;p114"/>
          <p:cNvSpPr txBox="1"/>
          <p:nvPr>
            <p:ph idx="12" type="sldNum"/>
          </p:nvPr>
        </p:nvSpPr>
        <p:spPr>
          <a:xfrm>
            <a:off x="11649300" y="6348600"/>
            <a:ext cx="542700" cy="50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61"/>
          <p:cNvSpPr txBox="1"/>
          <p:nvPr>
            <p:ph type="title"/>
          </p:nvPr>
        </p:nvSpPr>
        <p:spPr>
          <a:xfrm>
            <a:off x="923000" y="0"/>
            <a:ext cx="10515000" cy="92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</a:pPr>
            <a:r>
              <a:rPr lang="en-US"/>
              <a:t>Why Buildings?</a:t>
            </a:r>
            <a:endParaRPr/>
          </a:p>
        </p:txBody>
      </p:sp>
      <p:pic>
        <p:nvPicPr>
          <p:cNvPr id="320" name="Google Shape;320;p61"/>
          <p:cNvPicPr preferRelativeResize="0"/>
          <p:nvPr/>
        </p:nvPicPr>
        <p:blipFill rotWithShape="1">
          <a:blip r:embed="rId3">
            <a:alphaModFix/>
          </a:blip>
          <a:srcRect b="0" l="0" r="0" t="18247"/>
          <a:stretch/>
        </p:blipFill>
        <p:spPr>
          <a:xfrm>
            <a:off x="719900" y="1473450"/>
            <a:ext cx="10752200" cy="5308350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61"/>
          <p:cNvSpPr txBox="1"/>
          <p:nvPr/>
        </p:nvSpPr>
        <p:spPr>
          <a:xfrm>
            <a:off x="10185483" y="2950497"/>
            <a:ext cx="1150500" cy="692700"/>
          </a:xfrm>
          <a:prstGeom prst="rect">
            <a:avLst/>
          </a:prstGeom>
          <a:solidFill>
            <a:srgbClr val="F2F2F2"/>
          </a:solidFill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40% reduction by Jul ‘24</a:t>
            </a:r>
            <a:endParaRPr sz="1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22" name="Google Shape;322;p61"/>
          <p:cNvCxnSpPr/>
          <p:nvPr/>
        </p:nvCxnSpPr>
        <p:spPr>
          <a:xfrm flipH="1" rot="10800000">
            <a:off x="1983275" y="3580436"/>
            <a:ext cx="8270700" cy="267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323" name="Google Shape;323;p61"/>
          <p:cNvCxnSpPr/>
          <p:nvPr/>
        </p:nvCxnSpPr>
        <p:spPr>
          <a:xfrm flipH="1" rot="10800000">
            <a:off x="1983275" y="3872384"/>
            <a:ext cx="8270700" cy="267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324" name="Google Shape;324;p61"/>
          <p:cNvSpPr txBox="1"/>
          <p:nvPr/>
        </p:nvSpPr>
        <p:spPr>
          <a:xfrm>
            <a:off x="10185483" y="3708063"/>
            <a:ext cx="1150500" cy="692700"/>
          </a:xfrm>
          <a:prstGeom prst="rect">
            <a:avLst/>
          </a:prstGeom>
          <a:solidFill>
            <a:srgbClr val="F2F2F2"/>
          </a:solidFill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50% reduction by Jan ‘30</a:t>
            </a:r>
            <a:endParaRPr sz="1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61"/>
          <p:cNvSpPr txBox="1"/>
          <p:nvPr/>
        </p:nvSpPr>
        <p:spPr>
          <a:xfrm>
            <a:off x="5928900" y="6398700"/>
            <a:ext cx="6263100" cy="45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1" lang="en-US" sz="16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Source</a:t>
            </a:r>
            <a:r>
              <a:rPr i="1" lang="en-US" sz="16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i="1" lang="en-US" sz="16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https://nyc-ghg-inventory.cusp.nyu.edu/</a:t>
            </a:r>
            <a:endParaRPr i="1" sz="16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6" name="Google Shape;326;p61"/>
          <p:cNvPicPr preferRelativeResize="0"/>
          <p:nvPr/>
        </p:nvPicPr>
        <p:blipFill rotWithShape="1">
          <a:blip r:embed="rId3">
            <a:alphaModFix/>
          </a:blip>
          <a:srcRect b="84487" l="0" r="0" t="5665"/>
          <a:stretch/>
        </p:blipFill>
        <p:spPr>
          <a:xfrm>
            <a:off x="804400" y="964950"/>
            <a:ext cx="10752200" cy="584700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61"/>
          <p:cNvSpPr/>
          <p:nvPr/>
        </p:nvSpPr>
        <p:spPr>
          <a:xfrm>
            <a:off x="6662425" y="6010500"/>
            <a:ext cx="2210100" cy="459300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3" name="Google Shape;743;p1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29982" y="620600"/>
            <a:ext cx="3741052" cy="590726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44" name="Google Shape;744;p115"/>
          <p:cNvGraphicFramePr/>
          <p:nvPr/>
        </p:nvGraphicFramePr>
        <p:xfrm>
          <a:off x="360607" y="37576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{115FCE29-21F8-49D7-A2DB-647D376E6B99}</a:tableStyleId>
              </a:tblPr>
              <a:tblGrid>
                <a:gridCol w="1485075"/>
                <a:gridCol w="1485075"/>
              </a:tblGrid>
              <a:tr h="639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Controlling Parameter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Controlled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Device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45" name="Google Shape;745;p115"/>
          <p:cNvGraphicFramePr/>
          <p:nvPr/>
        </p:nvGraphicFramePr>
        <p:xfrm>
          <a:off x="9652171" y="265494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{115FCE29-21F8-49D7-A2DB-647D376E6B99}</a:tableStyleId>
              </a:tblPr>
              <a:tblGrid>
                <a:gridCol w="1169025"/>
                <a:gridCol w="1169025"/>
              </a:tblGrid>
              <a:tr h="405100"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LEGEND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</a:tr>
              <a:tr h="545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 CHWR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Chilled Water Return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45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 CHWS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Chilled Water Supply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45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 LDP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Loop Differential Pressure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45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Aquastat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48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Control loop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746" name="Google Shape;746;p115"/>
          <p:cNvSpPr txBox="1"/>
          <p:nvPr/>
        </p:nvSpPr>
        <p:spPr>
          <a:xfrm>
            <a:off x="380592" y="4386532"/>
            <a:ext cx="1477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Loop Differential Pressure</a:t>
            </a:r>
            <a:endParaRPr/>
          </a:p>
        </p:txBody>
      </p:sp>
      <p:sp>
        <p:nvSpPr>
          <p:cNvPr id="747" name="Google Shape;747;p115"/>
          <p:cNvSpPr txBox="1"/>
          <p:nvPr/>
        </p:nvSpPr>
        <p:spPr>
          <a:xfrm>
            <a:off x="1839757" y="4424840"/>
            <a:ext cx="1511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VFD on Chilled Water Pump </a:t>
            </a:r>
            <a:endParaRPr/>
          </a:p>
        </p:txBody>
      </p:sp>
      <p:cxnSp>
        <p:nvCxnSpPr>
          <p:cNvPr id="748" name="Google Shape;748;p115"/>
          <p:cNvCxnSpPr/>
          <p:nvPr/>
        </p:nvCxnSpPr>
        <p:spPr>
          <a:xfrm>
            <a:off x="9816081" y="5790204"/>
            <a:ext cx="386100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</p:cxnSp>
      <p:grpSp>
        <p:nvGrpSpPr>
          <p:cNvPr id="749" name="Google Shape;749;p115"/>
          <p:cNvGrpSpPr/>
          <p:nvPr/>
        </p:nvGrpSpPr>
        <p:grpSpPr>
          <a:xfrm>
            <a:off x="4424168" y="4085877"/>
            <a:ext cx="879866" cy="2078944"/>
            <a:chOff x="6632055" y="3103425"/>
            <a:chExt cx="879866" cy="2078944"/>
          </a:xfrm>
        </p:grpSpPr>
        <p:sp>
          <p:nvSpPr>
            <p:cNvPr id="750" name="Google Shape;750;p115"/>
            <p:cNvSpPr/>
            <p:nvPr/>
          </p:nvSpPr>
          <p:spPr>
            <a:xfrm>
              <a:off x="6780521" y="4450969"/>
              <a:ext cx="731400" cy="731400"/>
            </a:xfrm>
            <a:prstGeom prst="ellipse">
              <a:avLst/>
            </a:prstGeom>
            <a:noFill/>
            <a:ln cap="flat" cmpd="sng" w="3810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115"/>
            <p:cNvSpPr/>
            <p:nvPr/>
          </p:nvSpPr>
          <p:spPr>
            <a:xfrm>
              <a:off x="6632055" y="3103425"/>
              <a:ext cx="731400" cy="731400"/>
            </a:xfrm>
            <a:prstGeom prst="ellipse">
              <a:avLst/>
            </a:prstGeom>
            <a:noFill/>
            <a:ln cap="flat" cmpd="sng" w="3810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752" name="Google Shape;752;p115"/>
            <p:cNvCxnSpPr>
              <a:stCxn id="751" idx="4"/>
              <a:endCxn id="750" idx="0"/>
            </p:cNvCxnSpPr>
            <p:nvPr/>
          </p:nvCxnSpPr>
          <p:spPr>
            <a:xfrm>
              <a:off x="6997755" y="3834825"/>
              <a:ext cx="148500" cy="616200"/>
            </a:xfrm>
            <a:prstGeom prst="straightConnector1">
              <a:avLst/>
            </a:prstGeom>
            <a:noFill/>
            <a:ln cap="flat" cmpd="sng" w="38100">
              <a:solidFill>
                <a:srgbClr val="FF0000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753" name="Google Shape;753;p115"/>
          <p:cNvSpPr txBox="1"/>
          <p:nvPr/>
        </p:nvSpPr>
        <p:spPr>
          <a:xfrm>
            <a:off x="9816765" y="5105317"/>
            <a:ext cx="192300" cy="277200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18275" spcFirstLastPara="1" rIns="18275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754" name="Google Shape;754;p115"/>
          <p:cNvSpPr txBox="1"/>
          <p:nvPr>
            <p:ph type="title"/>
          </p:nvPr>
        </p:nvSpPr>
        <p:spPr>
          <a:xfrm>
            <a:off x="912025" y="0"/>
            <a:ext cx="10529700" cy="88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100"/>
              <a:buFont typeface="Calibri"/>
              <a:buNone/>
            </a:pPr>
            <a:r>
              <a:rPr lang="en-US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rPr>
              <a:t>Control Loops in the Chilled Water Loop</a:t>
            </a:r>
            <a:endParaRPr/>
          </a:p>
        </p:txBody>
      </p:sp>
      <p:sp>
        <p:nvSpPr>
          <p:cNvPr id="755" name="Google Shape;755;p115"/>
          <p:cNvSpPr txBox="1"/>
          <p:nvPr>
            <p:ph idx="12" type="sldNum"/>
          </p:nvPr>
        </p:nvSpPr>
        <p:spPr>
          <a:xfrm>
            <a:off x="11649300" y="6348600"/>
            <a:ext cx="542700" cy="50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9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creenshot&#10;&#10;Description automatically generated" id="760" name="Google Shape;760;p116"/>
          <p:cNvPicPr preferRelativeResize="0"/>
          <p:nvPr/>
        </p:nvPicPr>
        <p:blipFill rotWithShape="1">
          <a:blip r:embed="rId3">
            <a:alphaModFix/>
          </a:blip>
          <a:srcRect b="26097" l="31928" r="23740" t="28807"/>
          <a:stretch/>
        </p:blipFill>
        <p:spPr>
          <a:xfrm>
            <a:off x="1951275" y="1530617"/>
            <a:ext cx="7903408" cy="436604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1" name="Google Shape;761;p116"/>
          <p:cNvGrpSpPr/>
          <p:nvPr/>
        </p:nvGrpSpPr>
        <p:grpSpPr>
          <a:xfrm>
            <a:off x="3745162" y="1687836"/>
            <a:ext cx="5465363" cy="3673635"/>
            <a:chOff x="2046558" y="1508734"/>
            <a:chExt cx="5465363" cy="3673635"/>
          </a:xfrm>
        </p:grpSpPr>
        <p:sp>
          <p:nvSpPr>
            <p:cNvPr id="762" name="Google Shape;762;p116"/>
            <p:cNvSpPr/>
            <p:nvPr/>
          </p:nvSpPr>
          <p:spPr>
            <a:xfrm>
              <a:off x="6780521" y="4450969"/>
              <a:ext cx="731400" cy="731400"/>
            </a:xfrm>
            <a:prstGeom prst="ellipse">
              <a:avLst/>
            </a:prstGeom>
            <a:noFill/>
            <a:ln cap="flat" cmpd="sng" w="3810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3" name="Google Shape;763;p116"/>
            <p:cNvSpPr/>
            <p:nvPr/>
          </p:nvSpPr>
          <p:spPr>
            <a:xfrm>
              <a:off x="2046558" y="1508734"/>
              <a:ext cx="731400" cy="731400"/>
            </a:xfrm>
            <a:prstGeom prst="ellipse">
              <a:avLst/>
            </a:prstGeom>
            <a:noFill/>
            <a:ln cap="flat" cmpd="sng" w="3810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764" name="Google Shape;764;p116"/>
            <p:cNvCxnSpPr>
              <a:stCxn id="763" idx="4"/>
              <a:endCxn id="762" idx="0"/>
            </p:cNvCxnSpPr>
            <p:nvPr/>
          </p:nvCxnSpPr>
          <p:spPr>
            <a:xfrm>
              <a:off x="2412258" y="2240134"/>
              <a:ext cx="4734000" cy="2210700"/>
            </a:xfrm>
            <a:prstGeom prst="straightConnector1">
              <a:avLst/>
            </a:prstGeom>
            <a:noFill/>
            <a:ln cap="flat" cmpd="sng" w="38100">
              <a:solidFill>
                <a:srgbClr val="FF0000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</p:grpSp>
      <p:graphicFrame>
        <p:nvGraphicFramePr>
          <p:cNvPr id="765" name="Google Shape;765;p116"/>
          <p:cNvGraphicFramePr/>
          <p:nvPr/>
        </p:nvGraphicFramePr>
        <p:xfrm>
          <a:off x="372622" y="37576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{115FCE29-21F8-49D7-A2DB-647D376E6B99}</a:tableStyleId>
              </a:tblPr>
              <a:tblGrid>
                <a:gridCol w="1485075"/>
                <a:gridCol w="1485075"/>
              </a:tblGrid>
              <a:tr h="639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Controlling Parameter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Controlled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Device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11887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66" name="Google Shape;766;p116"/>
          <p:cNvSpPr txBox="1"/>
          <p:nvPr/>
        </p:nvSpPr>
        <p:spPr>
          <a:xfrm>
            <a:off x="380592" y="4386532"/>
            <a:ext cx="1477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Chilled Water Supply Temperature</a:t>
            </a:r>
            <a:endParaRPr/>
          </a:p>
        </p:txBody>
      </p:sp>
      <p:sp>
        <p:nvSpPr>
          <p:cNvPr id="767" name="Google Shape;767;p116"/>
          <p:cNvSpPr txBox="1"/>
          <p:nvPr/>
        </p:nvSpPr>
        <p:spPr>
          <a:xfrm>
            <a:off x="1819772" y="4733074"/>
            <a:ext cx="1511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Chiller</a:t>
            </a:r>
            <a:endParaRPr/>
          </a:p>
        </p:txBody>
      </p:sp>
      <p:graphicFrame>
        <p:nvGraphicFramePr>
          <p:cNvPr id="768" name="Google Shape;768;p116"/>
          <p:cNvGraphicFramePr/>
          <p:nvPr/>
        </p:nvGraphicFramePr>
        <p:xfrm>
          <a:off x="9720278" y="66560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{115FCE29-21F8-49D7-A2DB-647D376E6B99}</a:tableStyleId>
              </a:tblPr>
              <a:tblGrid>
                <a:gridCol w="1169025"/>
                <a:gridCol w="1169025"/>
              </a:tblGrid>
              <a:tr h="405100"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LEGEND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</a:tr>
              <a:tr h="545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 CHWR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Chilled Water Return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45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 CHWS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Chilled Water Supply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45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 LDP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Loop Differential Pressure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45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Aquastat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48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Control loop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cxnSp>
        <p:nvCxnSpPr>
          <p:cNvPr id="769" name="Google Shape;769;p116"/>
          <p:cNvCxnSpPr/>
          <p:nvPr/>
        </p:nvCxnSpPr>
        <p:spPr>
          <a:xfrm>
            <a:off x="9854682" y="3825571"/>
            <a:ext cx="386100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770" name="Google Shape;770;p116"/>
          <p:cNvSpPr txBox="1"/>
          <p:nvPr/>
        </p:nvSpPr>
        <p:spPr>
          <a:xfrm>
            <a:off x="9897767" y="3115264"/>
            <a:ext cx="192300" cy="277200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18275" spcFirstLastPara="1" rIns="18275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771" name="Google Shape;771;p116"/>
          <p:cNvSpPr txBox="1"/>
          <p:nvPr>
            <p:ph type="title"/>
          </p:nvPr>
        </p:nvSpPr>
        <p:spPr>
          <a:xfrm>
            <a:off x="912025" y="0"/>
            <a:ext cx="10529700" cy="88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100"/>
              <a:buFont typeface="Calibri"/>
              <a:buNone/>
            </a:pPr>
            <a:r>
              <a:rPr lang="en-US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rPr>
              <a:t>Control Loops in the Chiller</a:t>
            </a:r>
            <a:endParaRPr/>
          </a:p>
        </p:txBody>
      </p:sp>
      <p:sp>
        <p:nvSpPr>
          <p:cNvPr id="772" name="Google Shape;772;p116"/>
          <p:cNvSpPr txBox="1"/>
          <p:nvPr>
            <p:ph idx="12" type="sldNum"/>
          </p:nvPr>
        </p:nvSpPr>
        <p:spPr>
          <a:xfrm>
            <a:off x="11649300" y="6348600"/>
            <a:ext cx="542700" cy="50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creenshot&#10;&#10;Description automatically generated" id="777" name="Google Shape;777;p117"/>
          <p:cNvPicPr preferRelativeResize="0"/>
          <p:nvPr/>
        </p:nvPicPr>
        <p:blipFill rotWithShape="1">
          <a:blip r:embed="rId3">
            <a:alphaModFix/>
          </a:blip>
          <a:srcRect b="63132" l="19305" r="48892" t="0"/>
          <a:stretch/>
        </p:blipFill>
        <p:spPr>
          <a:xfrm>
            <a:off x="3560641" y="1565112"/>
            <a:ext cx="6168312" cy="388325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78" name="Google Shape;778;p117"/>
          <p:cNvGraphicFramePr/>
          <p:nvPr/>
        </p:nvGraphicFramePr>
        <p:xfrm>
          <a:off x="372622" y="37576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{115FCE29-21F8-49D7-A2DB-647D376E6B99}</a:tableStyleId>
              </a:tblPr>
              <a:tblGrid>
                <a:gridCol w="1485075"/>
                <a:gridCol w="1485075"/>
              </a:tblGrid>
              <a:tr h="639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Controlling Parameter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Controlled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Device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13716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79" name="Google Shape;779;p117"/>
          <p:cNvSpPr txBox="1"/>
          <p:nvPr/>
        </p:nvSpPr>
        <p:spPr>
          <a:xfrm>
            <a:off x="364552" y="4517887"/>
            <a:ext cx="1477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Condenser Water Supply Temperature</a:t>
            </a:r>
            <a:endParaRPr/>
          </a:p>
        </p:txBody>
      </p:sp>
      <p:sp>
        <p:nvSpPr>
          <p:cNvPr id="780" name="Google Shape;780;p117"/>
          <p:cNvSpPr txBox="1"/>
          <p:nvPr/>
        </p:nvSpPr>
        <p:spPr>
          <a:xfrm>
            <a:off x="1865670" y="4525031"/>
            <a:ext cx="1511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VFD on cooling tower fan(s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</p:txBody>
      </p:sp>
      <p:graphicFrame>
        <p:nvGraphicFramePr>
          <p:cNvPr id="781" name="Google Shape;781;p117"/>
          <p:cNvGraphicFramePr/>
          <p:nvPr/>
        </p:nvGraphicFramePr>
        <p:xfrm>
          <a:off x="9728953" y="239853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{115FCE29-21F8-49D7-A2DB-647D376E6B99}</a:tableStyleId>
              </a:tblPr>
              <a:tblGrid>
                <a:gridCol w="1169025"/>
                <a:gridCol w="1169025"/>
              </a:tblGrid>
              <a:tr h="405100"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LEGEND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</a:tr>
              <a:tr h="545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Aquastat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48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Control loop</a:t>
                      </a:r>
                      <a:endParaRPr/>
                    </a:p>
                  </a:txBody>
                  <a:tcPr marT="45725" marB="45725" marR="45725" marL="457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cxnSp>
        <p:nvCxnSpPr>
          <p:cNvPr id="782" name="Google Shape;782;p117"/>
          <p:cNvCxnSpPr/>
          <p:nvPr/>
        </p:nvCxnSpPr>
        <p:spPr>
          <a:xfrm>
            <a:off x="9854682" y="3825571"/>
            <a:ext cx="386100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dash"/>
            <a:miter lim="800000"/>
            <a:headEnd len="sm" w="sm" type="none"/>
            <a:tailEnd len="sm" w="sm" type="none"/>
          </a:ln>
        </p:spPr>
      </p:cxnSp>
      <p:grpSp>
        <p:nvGrpSpPr>
          <p:cNvPr id="783" name="Google Shape;783;p117"/>
          <p:cNvGrpSpPr/>
          <p:nvPr/>
        </p:nvGrpSpPr>
        <p:grpSpPr>
          <a:xfrm>
            <a:off x="5364480" y="2220711"/>
            <a:ext cx="2402604" cy="3131625"/>
            <a:chOff x="-794541" y="782237"/>
            <a:chExt cx="2402604" cy="3131625"/>
          </a:xfrm>
        </p:grpSpPr>
        <p:sp>
          <p:nvSpPr>
            <p:cNvPr id="784" name="Google Shape;784;p117"/>
            <p:cNvSpPr/>
            <p:nvPr/>
          </p:nvSpPr>
          <p:spPr>
            <a:xfrm>
              <a:off x="-794541" y="3182462"/>
              <a:ext cx="731400" cy="731400"/>
            </a:xfrm>
            <a:prstGeom prst="ellipse">
              <a:avLst/>
            </a:prstGeom>
            <a:noFill/>
            <a:ln cap="flat" cmpd="sng" w="3810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117"/>
            <p:cNvSpPr/>
            <p:nvPr/>
          </p:nvSpPr>
          <p:spPr>
            <a:xfrm>
              <a:off x="876663" y="782237"/>
              <a:ext cx="731400" cy="731400"/>
            </a:xfrm>
            <a:prstGeom prst="ellipse">
              <a:avLst/>
            </a:prstGeom>
            <a:noFill/>
            <a:ln cap="flat" cmpd="sng" w="3810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786" name="Google Shape;786;p117"/>
            <p:cNvCxnSpPr>
              <a:stCxn id="785" idx="4"/>
              <a:endCxn id="784" idx="0"/>
            </p:cNvCxnSpPr>
            <p:nvPr/>
          </p:nvCxnSpPr>
          <p:spPr>
            <a:xfrm flipH="1">
              <a:off x="-428937" y="1513637"/>
              <a:ext cx="1671300" cy="1668900"/>
            </a:xfrm>
            <a:prstGeom prst="straightConnector1">
              <a:avLst/>
            </a:prstGeom>
            <a:noFill/>
            <a:ln cap="flat" cmpd="sng" w="38100">
              <a:solidFill>
                <a:srgbClr val="FF0000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787" name="Google Shape;787;p117"/>
          <p:cNvSpPr txBox="1"/>
          <p:nvPr/>
        </p:nvSpPr>
        <p:spPr>
          <a:xfrm>
            <a:off x="9912933" y="3034024"/>
            <a:ext cx="192300" cy="277200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18275" spcFirstLastPara="1" rIns="18275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788" name="Google Shape;788;p117"/>
          <p:cNvSpPr txBox="1"/>
          <p:nvPr>
            <p:ph type="title"/>
          </p:nvPr>
        </p:nvSpPr>
        <p:spPr>
          <a:xfrm>
            <a:off x="912025" y="0"/>
            <a:ext cx="10529700" cy="88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100"/>
              <a:buFont typeface="Calibri"/>
              <a:buNone/>
            </a:pPr>
            <a:r>
              <a:rPr lang="en-US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rPr>
              <a:t>Control Loops in the Condenser Water Loop</a:t>
            </a:r>
            <a:endParaRPr/>
          </a:p>
        </p:txBody>
      </p:sp>
      <p:sp>
        <p:nvSpPr>
          <p:cNvPr id="789" name="Google Shape;789;p117"/>
          <p:cNvSpPr txBox="1"/>
          <p:nvPr>
            <p:ph idx="12" type="sldNum"/>
          </p:nvPr>
        </p:nvSpPr>
        <p:spPr>
          <a:xfrm>
            <a:off x="11649300" y="6348600"/>
            <a:ext cx="542700" cy="50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4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creenshot&#10;&#10;Description automatically generated" id="795" name="Google Shape;795;p118"/>
          <p:cNvPicPr preferRelativeResize="0"/>
          <p:nvPr/>
        </p:nvPicPr>
        <p:blipFill rotWithShape="1">
          <a:blip r:embed="rId3">
            <a:alphaModFix/>
          </a:blip>
          <a:srcRect b="7158" l="18361" r="0" t="0"/>
          <a:stretch/>
        </p:blipFill>
        <p:spPr>
          <a:xfrm>
            <a:off x="1640200" y="827250"/>
            <a:ext cx="8863500" cy="5474100"/>
          </a:xfrm>
          <a:prstGeom prst="snip2DiagRect">
            <a:avLst>
              <a:gd fmla="val 0" name="adj1"/>
              <a:gd fmla="val 16667" name="adj2"/>
            </a:avLst>
          </a:prstGeom>
          <a:noFill/>
          <a:ln>
            <a:noFill/>
          </a:ln>
        </p:spPr>
      </p:pic>
      <p:cxnSp>
        <p:nvCxnSpPr>
          <p:cNvPr id="796" name="Google Shape;796;p118"/>
          <p:cNvCxnSpPr/>
          <p:nvPr/>
        </p:nvCxnSpPr>
        <p:spPr>
          <a:xfrm>
            <a:off x="7273855" y="2909450"/>
            <a:ext cx="0" cy="399900"/>
          </a:xfrm>
          <a:prstGeom prst="straightConnector1">
            <a:avLst/>
          </a:prstGeom>
          <a:noFill/>
          <a:ln cap="flat" cmpd="sng" w="22225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797" name="Google Shape;797;p118"/>
          <p:cNvCxnSpPr/>
          <p:nvPr/>
        </p:nvCxnSpPr>
        <p:spPr>
          <a:xfrm flipH="1" rot="10800000">
            <a:off x="10202581" y="2912077"/>
            <a:ext cx="12600" cy="2466900"/>
          </a:xfrm>
          <a:prstGeom prst="straightConnector1">
            <a:avLst/>
          </a:prstGeom>
          <a:noFill/>
          <a:ln cap="flat" cmpd="sng" w="22225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798" name="Google Shape;798;p118"/>
          <p:cNvCxnSpPr/>
          <p:nvPr/>
        </p:nvCxnSpPr>
        <p:spPr>
          <a:xfrm rot="10800000">
            <a:off x="6667603" y="2909450"/>
            <a:ext cx="3512100" cy="0"/>
          </a:xfrm>
          <a:prstGeom prst="straightConnector1">
            <a:avLst/>
          </a:prstGeom>
          <a:noFill/>
          <a:ln cap="flat" cmpd="sng" w="22225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grpSp>
        <p:nvGrpSpPr>
          <p:cNvPr id="799" name="Google Shape;799;p118"/>
          <p:cNvGrpSpPr/>
          <p:nvPr/>
        </p:nvGrpSpPr>
        <p:grpSpPr>
          <a:xfrm>
            <a:off x="3262503" y="3883383"/>
            <a:ext cx="372933" cy="460412"/>
            <a:chOff x="7145145" y="3906074"/>
            <a:chExt cx="198000" cy="329950"/>
          </a:xfrm>
        </p:grpSpPr>
        <p:sp>
          <p:nvSpPr>
            <p:cNvPr id="800" name="Google Shape;800;p118"/>
            <p:cNvSpPr/>
            <p:nvPr/>
          </p:nvSpPr>
          <p:spPr>
            <a:xfrm>
              <a:off x="7145145" y="3906074"/>
              <a:ext cx="198000" cy="45600"/>
            </a:xfrm>
            <a:prstGeom prst="leftArrow">
              <a:avLst>
                <a:gd fmla="val 50000" name="adj1"/>
                <a:gd fmla="val 50000" name="adj2"/>
              </a:avLst>
            </a:prstGeom>
            <a:solidFill>
              <a:srgbClr val="FF0000">
                <a:alpha val="13730"/>
              </a:srgbClr>
            </a:solidFill>
            <a:ln cap="flat" cmpd="sng" w="1270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118"/>
            <p:cNvSpPr/>
            <p:nvPr/>
          </p:nvSpPr>
          <p:spPr>
            <a:xfrm>
              <a:off x="7145145" y="4048249"/>
              <a:ext cx="198000" cy="45600"/>
            </a:xfrm>
            <a:prstGeom prst="leftArrow">
              <a:avLst>
                <a:gd fmla="val 50000" name="adj1"/>
                <a:gd fmla="val 50000" name="adj2"/>
              </a:avLst>
            </a:prstGeom>
            <a:solidFill>
              <a:srgbClr val="FF0000">
                <a:alpha val="13730"/>
              </a:srgbClr>
            </a:solidFill>
            <a:ln cap="flat" cmpd="sng" w="1270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118"/>
            <p:cNvSpPr/>
            <p:nvPr/>
          </p:nvSpPr>
          <p:spPr>
            <a:xfrm>
              <a:off x="7145145" y="4190424"/>
              <a:ext cx="198000" cy="45600"/>
            </a:xfrm>
            <a:prstGeom prst="leftArrow">
              <a:avLst>
                <a:gd fmla="val 50000" name="adj1"/>
                <a:gd fmla="val 50000" name="adj2"/>
              </a:avLst>
            </a:prstGeom>
            <a:solidFill>
              <a:srgbClr val="FF0000">
                <a:alpha val="13730"/>
              </a:srgbClr>
            </a:solidFill>
            <a:ln cap="flat" cmpd="sng" w="1270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3" name="Google Shape;803;p118"/>
          <p:cNvGrpSpPr/>
          <p:nvPr/>
        </p:nvGrpSpPr>
        <p:grpSpPr>
          <a:xfrm>
            <a:off x="2996307" y="965966"/>
            <a:ext cx="523036" cy="722440"/>
            <a:chOff x="5219003" y="1332033"/>
            <a:chExt cx="523036" cy="722440"/>
          </a:xfrm>
        </p:grpSpPr>
        <p:cxnSp>
          <p:nvCxnSpPr>
            <p:cNvPr id="804" name="Google Shape;804;p118"/>
            <p:cNvCxnSpPr/>
            <p:nvPr/>
          </p:nvCxnSpPr>
          <p:spPr>
            <a:xfrm flipH="1" rot="5400000">
              <a:off x="4957853" y="1593183"/>
              <a:ext cx="696600" cy="174300"/>
            </a:xfrm>
            <a:prstGeom prst="curvedConnector3">
              <a:avLst>
                <a:gd fmla="val -2540" name="adj1"/>
              </a:avLst>
            </a:prstGeom>
            <a:noFill/>
            <a:ln cap="flat" cmpd="sng" w="12700">
              <a:solidFill>
                <a:srgbClr val="FF0000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cxnSp>
          <p:nvCxnSpPr>
            <p:cNvPr id="805" name="Google Shape;805;p118"/>
            <p:cNvCxnSpPr/>
            <p:nvPr/>
          </p:nvCxnSpPr>
          <p:spPr>
            <a:xfrm flipH="1" rot="5400000">
              <a:off x="5132221" y="1610410"/>
              <a:ext cx="696600" cy="174300"/>
            </a:xfrm>
            <a:prstGeom prst="curvedConnector3">
              <a:avLst>
                <a:gd fmla="val -2540" name="adj1"/>
              </a:avLst>
            </a:prstGeom>
            <a:noFill/>
            <a:ln cap="flat" cmpd="sng" w="12700">
              <a:solidFill>
                <a:srgbClr val="FF0000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cxnSp>
          <p:nvCxnSpPr>
            <p:cNvPr id="806" name="Google Shape;806;p118"/>
            <p:cNvCxnSpPr/>
            <p:nvPr/>
          </p:nvCxnSpPr>
          <p:spPr>
            <a:xfrm flipH="1" rot="5400000">
              <a:off x="5306589" y="1619023"/>
              <a:ext cx="696600" cy="174300"/>
            </a:xfrm>
            <a:prstGeom prst="curvedConnector3">
              <a:avLst>
                <a:gd fmla="val -2540" name="adj1"/>
              </a:avLst>
            </a:prstGeom>
            <a:noFill/>
            <a:ln cap="flat" cmpd="sng" w="12700">
              <a:solidFill>
                <a:srgbClr val="FF0000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sp>
        <p:nvSpPr>
          <p:cNvPr id="807" name="Google Shape;807;p118"/>
          <p:cNvSpPr/>
          <p:nvPr/>
        </p:nvSpPr>
        <p:spPr>
          <a:xfrm>
            <a:off x="9229189" y="5500471"/>
            <a:ext cx="386400" cy="282300"/>
          </a:xfrm>
          <a:prstGeom prst="cloudCallout">
            <a:avLst>
              <a:gd fmla="val -20833" name="adj1"/>
              <a:gd fmla="val 62500" name="adj2"/>
            </a:avLst>
          </a:prstGeom>
          <a:solidFill>
            <a:srgbClr val="FF0000"/>
          </a:solidFill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08" name="Google Shape;808;p118"/>
          <p:cNvCxnSpPr/>
          <p:nvPr/>
        </p:nvCxnSpPr>
        <p:spPr>
          <a:xfrm rot="10800000">
            <a:off x="6358624" y="3807665"/>
            <a:ext cx="854700" cy="0"/>
          </a:xfrm>
          <a:prstGeom prst="straightConnector1">
            <a:avLst/>
          </a:prstGeom>
          <a:noFill/>
          <a:ln cap="flat" cmpd="sng" w="22225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809" name="Google Shape;809;p118"/>
          <p:cNvCxnSpPr/>
          <p:nvPr/>
        </p:nvCxnSpPr>
        <p:spPr>
          <a:xfrm rot="10800000">
            <a:off x="4474268" y="3817053"/>
            <a:ext cx="701400" cy="0"/>
          </a:xfrm>
          <a:prstGeom prst="straightConnector1">
            <a:avLst/>
          </a:prstGeom>
          <a:noFill/>
          <a:ln cap="flat" cmpd="sng" w="22225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810" name="Google Shape;810;p118"/>
          <p:cNvCxnSpPr/>
          <p:nvPr/>
        </p:nvCxnSpPr>
        <p:spPr>
          <a:xfrm rot="10800000">
            <a:off x="2638826" y="2659565"/>
            <a:ext cx="3300" cy="1148100"/>
          </a:xfrm>
          <a:prstGeom prst="straightConnector1">
            <a:avLst/>
          </a:prstGeom>
          <a:noFill/>
          <a:ln cap="flat" cmpd="sng" w="22225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grpSp>
        <p:nvGrpSpPr>
          <p:cNvPr id="811" name="Google Shape;811;p118"/>
          <p:cNvGrpSpPr/>
          <p:nvPr/>
        </p:nvGrpSpPr>
        <p:grpSpPr>
          <a:xfrm>
            <a:off x="5253341" y="3855218"/>
            <a:ext cx="300089" cy="468265"/>
            <a:chOff x="7145145" y="3906074"/>
            <a:chExt cx="198000" cy="329950"/>
          </a:xfrm>
        </p:grpSpPr>
        <p:sp>
          <p:nvSpPr>
            <p:cNvPr id="812" name="Google Shape;812;p118"/>
            <p:cNvSpPr/>
            <p:nvPr/>
          </p:nvSpPr>
          <p:spPr>
            <a:xfrm>
              <a:off x="7145145" y="3906074"/>
              <a:ext cx="198000" cy="45600"/>
            </a:xfrm>
            <a:prstGeom prst="leftArrow">
              <a:avLst>
                <a:gd fmla="val 50000" name="adj1"/>
                <a:gd fmla="val 50000" name="adj2"/>
              </a:avLst>
            </a:prstGeom>
            <a:solidFill>
              <a:srgbClr val="FF0000">
                <a:alpha val="13730"/>
              </a:srgbClr>
            </a:solidFill>
            <a:ln cap="flat" cmpd="sng" w="1270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118"/>
            <p:cNvSpPr/>
            <p:nvPr/>
          </p:nvSpPr>
          <p:spPr>
            <a:xfrm>
              <a:off x="7145145" y="4048249"/>
              <a:ext cx="198000" cy="45600"/>
            </a:xfrm>
            <a:prstGeom prst="leftArrow">
              <a:avLst>
                <a:gd fmla="val 50000" name="adj1"/>
                <a:gd fmla="val 50000" name="adj2"/>
              </a:avLst>
            </a:prstGeom>
            <a:solidFill>
              <a:srgbClr val="FF0000">
                <a:alpha val="13730"/>
              </a:srgbClr>
            </a:solidFill>
            <a:ln cap="flat" cmpd="sng" w="1270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118"/>
            <p:cNvSpPr/>
            <p:nvPr/>
          </p:nvSpPr>
          <p:spPr>
            <a:xfrm>
              <a:off x="7145145" y="4190424"/>
              <a:ext cx="198000" cy="45600"/>
            </a:xfrm>
            <a:prstGeom prst="leftArrow">
              <a:avLst>
                <a:gd fmla="val 50000" name="adj1"/>
                <a:gd fmla="val 50000" name="adj2"/>
              </a:avLst>
            </a:prstGeom>
            <a:solidFill>
              <a:srgbClr val="FF0000">
                <a:alpha val="13730"/>
              </a:srgbClr>
            </a:solidFill>
            <a:ln cap="flat" cmpd="sng" w="1270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15" name="Google Shape;815;p118"/>
          <p:cNvSpPr txBox="1"/>
          <p:nvPr>
            <p:ph type="title"/>
          </p:nvPr>
        </p:nvSpPr>
        <p:spPr>
          <a:xfrm>
            <a:off x="912025" y="0"/>
            <a:ext cx="10529700" cy="88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100"/>
              <a:buFont typeface="Calibri"/>
              <a:buNone/>
            </a:pPr>
            <a:r>
              <a:rPr lang="en-US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rPr>
              <a:t>Where Does the Heat Go?</a:t>
            </a:r>
            <a:endParaRPr/>
          </a:p>
        </p:txBody>
      </p:sp>
      <p:sp>
        <p:nvSpPr>
          <p:cNvPr id="816" name="Google Shape;816;p118"/>
          <p:cNvSpPr txBox="1"/>
          <p:nvPr>
            <p:ph idx="12" type="sldNum"/>
          </p:nvPr>
        </p:nvSpPr>
        <p:spPr>
          <a:xfrm>
            <a:off x="11649300" y="6348600"/>
            <a:ext cx="542700" cy="50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creenshot&#10;&#10;Description automatically generated" id="822" name="Google Shape;822;p119"/>
          <p:cNvPicPr preferRelativeResize="0"/>
          <p:nvPr/>
        </p:nvPicPr>
        <p:blipFill rotWithShape="1">
          <a:blip r:embed="rId3">
            <a:alphaModFix/>
          </a:blip>
          <a:srcRect b="7158" l="18732" r="0" t="0"/>
          <a:stretch/>
        </p:blipFill>
        <p:spPr>
          <a:xfrm>
            <a:off x="1662200" y="827250"/>
            <a:ext cx="8823300" cy="5474100"/>
          </a:xfrm>
          <a:prstGeom prst="snip2DiagRect">
            <a:avLst>
              <a:gd fmla="val 0" name="adj1"/>
              <a:gd fmla="val 16667" name="adj2"/>
            </a:avLst>
          </a:prstGeom>
          <a:noFill/>
          <a:ln>
            <a:noFill/>
          </a:ln>
        </p:spPr>
      </p:pic>
      <p:sp>
        <p:nvSpPr>
          <p:cNvPr id="823" name="Google Shape;823;p119"/>
          <p:cNvSpPr/>
          <p:nvPr/>
        </p:nvSpPr>
        <p:spPr>
          <a:xfrm>
            <a:off x="7730493" y="2810108"/>
            <a:ext cx="233100" cy="237600"/>
          </a:xfrm>
          <a:prstGeom prst="ellipse">
            <a:avLst/>
          </a:prstGeom>
          <a:noFill/>
          <a:ln cap="flat" cmpd="sng" w="2222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4" name="Google Shape;824;p119"/>
          <p:cNvSpPr/>
          <p:nvPr/>
        </p:nvSpPr>
        <p:spPr>
          <a:xfrm>
            <a:off x="7730492" y="3349046"/>
            <a:ext cx="233100" cy="237600"/>
          </a:xfrm>
          <a:prstGeom prst="ellipse">
            <a:avLst/>
          </a:prstGeom>
          <a:noFill/>
          <a:ln cap="flat" cmpd="sng" w="2222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5" name="Google Shape;825;p119"/>
          <p:cNvSpPr/>
          <p:nvPr/>
        </p:nvSpPr>
        <p:spPr>
          <a:xfrm>
            <a:off x="6096000" y="4409920"/>
            <a:ext cx="233100" cy="237600"/>
          </a:xfrm>
          <a:prstGeom prst="ellipse">
            <a:avLst/>
          </a:prstGeom>
          <a:noFill/>
          <a:ln cap="flat" cmpd="sng" w="2222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6" name="Google Shape;826;p119"/>
          <p:cNvSpPr/>
          <p:nvPr/>
        </p:nvSpPr>
        <p:spPr>
          <a:xfrm>
            <a:off x="3964034" y="3429000"/>
            <a:ext cx="720600" cy="720900"/>
          </a:xfrm>
          <a:prstGeom prst="ellipse">
            <a:avLst/>
          </a:prstGeom>
          <a:noFill/>
          <a:ln cap="flat" cmpd="sng" w="2222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7" name="Google Shape;827;p119"/>
          <p:cNvSpPr/>
          <p:nvPr/>
        </p:nvSpPr>
        <p:spPr>
          <a:xfrm>
            <a:off x="2738231" y="3326614"/>
            <a:ext cx="233100" cy="237600"/>
          </a:xfrm>
          <a:prstGeom prst="ellipse">
            <a:avLst/>
          </a:prstGeom>
          <a:noFill/>
          <a:ln cap="flat" cmpd="sng" w="2222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8" name="Google Shape;828;p119"/>
          <p:cNvSpPr/>
          <p:nvPr/>
        </p:nvSpPr>
        <p:spPr>
          <a:xfrm>
            <a:off x="3012408" y="1070421"/>
            <a:ext cx="650700" cy="380400"/>
          </a:xfrm>
          <a:prstGeom prst="ellipse">
            <a:avLst/>
          </a:prstGeom>
          <a:noFill/>
          <a:ln cap="flat" cmpd="sng" w="2222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9" name="Google Shape;829;p119"/>
          <p:cNvSpPr txBox="1"/>
          <p:nvPr>
            <p:ph type="title"/>
          </p:nvPr>
        </p:nvSpPr>
        <p:spPr>
          <a:xfrm>
            <a:off x="912025" y="0"/>
            <a:ext cx="10529700" cy="88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100"/>
              <a:buFont typeface="Calibri"/>
              <a:buNone/>
            </a:pPr>
            <a:r>
              <a:rPr lang="en-US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rPr>
              <a:t>Where is the Energy Used?</a:t>
            </a:r>
            <a:endParaRPr/>
          </a:p>
        </p:txBody>
      </p:sp>
      <p:sp>
        <p:nvSpPr>
          <p:cNvPr id="830" name="Google Shape;830;p119"/>
          <p:cNvSpPr txBox="1"/>
          <p:nvPr>
            <p:ph idx="12" type="sldNum"/>
          </p:nvPr>
        </p:nvSpPr>
        <p:spPr>
          <a:xfrm>
            <a:off x="11649300" y="6348600"/>
            <a:ext cx="542700" cy="50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120"/>
          <p:cNvSpPr txBox="1"/>
          <p:nvPr>
            <p:ph type="ctrTitle"/>
          </p:nvPr>
        </p:nvSpPr>
        <p:spPr>
          <a:xfrm>
            <a:off x="932975" y="1122375"/>
            <a:ext cx="10505100" cy="92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500"/>
              <a:buFont typeface="Calibri"/>
              <a:buNone/>
            </a:pPr>
            <a:r>
              <a:rPr lang="en-US"/>
              <a:t>Energy Management</a:t>
            </a:r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121"/>
          <p:cNvSpPr txBox="1"/>
          <p:nvPr>
            <p:ph type="title"/>
          </p:nvPr>
        </p:nvSpPr>
        <p:spPr>
          <a:xfrm>
            <a:off x="907825" y="3550"/>
            <a:ext cx="105288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</a:pPr>
            <a:r>
              <a:rPr lang="en-US"/>
              <a:t>HVAC Energy Measures</a:t>
            </a:r>
            <a:endParaRPr/>
          </a:p>
        </p:txBody>
      </p:sp>
      <p:sp>
        <p:nvSpPr>
          <p:cNvPr id="841" name="Google Shape;841;p121"/>
          <p:cNvSpPr txBox="1"/>
          <p:nvPr>
            <p:ph idx="1" type="body"/>
          </p:nvPr>
        </p:nvSpPr>
        <p:spPr>
          <a:xfrm>
            <a:off x="907800" y="1257300"/>
            <a:ext cx="10528800" cy="452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32964B"/>
                </a:solidFill>
              </a:rPr>
              <a:t>Addressing HVAC issues have different levels of cost:</a:t>
            </a:r>
            <a:endParaRPr sz="2800">
              <a:solidFill>
                <a:srgbClr val="32964B"/>
              </a:solidFill>
            </a:endParaRPr>
          </a:p>
          <a:p>
            <a:pPr indent="-3810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AutoNum type="arabicPeriod"/>
            </a:pPr>
            <a:r>
              <a:rPr b="0" lang="en-US" sz="2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Operational changes by building engineer</a:t>
            </a:r>
            <a:endParaRPr b="0" sz="2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Char char="○"/>
            </a:pPr>
            <a:r>
              <a:rPr lang="en-US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Reset temperature setpoints</a:t>
            </a:r>
            <a:endParaRPr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Char char="○"/>
            </a:pPr>
            <a:r>
              <a:rPr lang="en-US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Scheduling, staging, varying fan/pump speeds</a:t>
            </a:r>
            <a:endParaRPr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AutoNum type="arabicPeriod"/>
            </a:pPr>
            <a:r>
              <a:rPr b="0" lang="en-US" sz="2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Small, low-cost upgrades</a:t>
            </a:r>
            <a:endParaRPr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Char char="○"/>
            </a:pPr>
            <a:r>
              <a:rPr lang="en-US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Sensor calibration/replacement</a:t>
            </a:r>
            <a:endParaRPr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Char char="○"/>
            </a:pPr>
            <a:r>
              <a:rPr lang="en-US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Repair controls/programming (under service contract)</a:t>
            </a:r>
            <a:endParaRPr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AutoNum type="arabicPeriod"/>
            </a:pPr>
            <a:r>
              <a:rPr b="0" lang="en-US" sz="2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Large, funded projects</a:t>
            </a:r>
            <a:endParaRPr b="0" sz="2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Char char="○"/>
            </a:pPr>
            <a:r>
              <a:rPr lang="en-US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Add insulation/weatherization</a:t>
            </a:r>
            <a:endParaRPr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Char char="○"/>
            </a:pPr>
            <a:r>
              <a:rPr lang="en-US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Central plant energy-efficient replacements</a:t>
            </a:r>
            <a:endParaRPr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5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122"/>
          <p:cNvSpPr txBox="1"/>
          <p:nvPr>
            <p:ph idx="1" type="body"/>
          </p:nvPr>
        </p:nvSpPr>
        <p:spPr>
          <a:xfrm>
            <a:off x="840750" y="1837150"/>
            <a:ext cx="10119600" cy="36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/>
              <a:t>The Building Performance Lab focuses on utilizing no/low-cost measures to improve energy efficiency in building operations. One of their programs uses </a:t>
            </a:r>
            <a:r>
              <a:rPr i="1" lang="en-US" sz="3600"/>
              <a:t>Building Re-tuning</a:t>
            </a:r>
            <a:r>
              <a:rPr lang="en-US" sz="3600"/>
              <a:t>, a type of ongoing commissioning, to get this done.</a:t>
            </a:r>
            <a:endParaRPr sz="360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123"/>
          <p:cNvSpPr txBox="1"/>
          <p:nvPr/>
        </p:nvSpPr>
        <p:spPr>
          <a:xfrm>
            <a:off x="912025" y="1302800"/>
            <a:ext cx="10529700" cy="490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800"/>
              <a:buFont typeface="Noto Sans Symbols"/>
              <a:buNone/>
            </a:pPr>
            <a:r>
              <a:rPr b="0" i="0" lang="en-US" sz="28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Affinity laws (sometimes called “fan laws” or “pump laws”) are:</a:t>
            </a:r>
            <a:endParaRPr/>
          </a:p>
          <a:p>
            <a:pPr indent="-514350" lvl="0" marL="5143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05B54"/>
              </a:buClr>
              <a:buSzPts val="2800"/>
              <a:buFont typeface="Calibri"/>
              <a:buAutoNum type="arabicPeriod"/>
            </a:pPr>
            <a:r>
              <a:rPr b="0" i="0" lang="en-US" sz="2800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rPr>
              <a:t>Flow is proportional to the shaft speed</a:t>
            </a:r>
            <a:endParaRPr/>
          </a:p>
          <a:p>
            <a:pPr indent="-514350" lvl="0" marL="5143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05B54"/>
              </a:buClr>
              <a:buSzPts val="2800"/>
              <a:buFont typeface="Calibri"/>
              <a:buAutoNum type="arabicPeriod"/>
            </a:pPr>
            <a:r>
              <a:rPr b="0" i="0" lang="en-US" sz="2800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rPr>
              <a:t>Pressure is proportional to the square of the shaft speed</a:t>
            </a:r>
            <a:endParaRPr/>
          </a:p>
          <a:p>
            <a:pPr indent="-514350" lvl="0" marL="5143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05B54"/>
              </a:buClr>
              <a:buSzPts val="2800"/>
              <a:buFont typeface="Calibri"/>
              <a:buAutoNum type="arabicPeriod"/>
            </a:pPr>
            <a:r>
              <a:rPr b="0" i="0" lang="en-US" sz="2800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rPr>
              <a:t>Power is proportional to the cube of the shaft speed</a:t>
            </a:r>
            <a:endParaRPr/>
          </a:p>
          <a:p>
            <a:pPr indent="-336550" lvl="0" marL="5143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2980"/>
              </a:buClr>
              <a:buSzPts val="2800"/>
              <a:buFont typeface="Calibri"/>
              <a:buNone/>
            </a:pPr>
            <a:r>
              <a:t/>
            </a:r>
            <a:endParaRPr b="0" i="0" sz="2800">
              <a:solidFill>
                <a:srgbClr val="3296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05B54"/>
              </a:buClr>
              <a:buSzPts val="2800"/>
              <a:buFont typeface="Noto Sans Symbols"/>
              <a:buNone/>
            </a:pPr>
            <a:r>
              <a:rPr b="0" i="0" lang="en-US" sz="2800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rPr>
              <a:t>This gives you a payback for every fan and pump you have on a VFD that modulates; let’s do an example…</a:t>
            </a:r>
            <a:endParaRPr/>
          </a:p>
        </p:txBody>
      </p:sp>
      <p:sp>
        <p:nvSpPr>
          <p:cNvPr id="853" name="Google Shape;853;p123"/>
          <p:cNvSpPr txBox="1"/>
          <p:nvPr>
            <p:ph type="title"/>
          </p:nvPr>
        </p:nvSpPr>
        <p:spPr>
          <a:xfrm>
            <a:off x="912025" y="0"/>
            <a:ext cx="10529700" cy="88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100"/>
              <a:buFont typeface="Calibri"/>
              <a:buNone/>
            </a:pPr>
            <a:r>
              <a:rPr lang="en-US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rPr>
              <a:t>The Awesome Power of the “Affinity Laws”</a:t>
            </a:r>
            <a:endParaRPr/>
          </a:p>
        </p:txBody>
      </p:sp>
      <p:sp>
        <p:nvSpPr>
          <p:cNvPr id="854" name="Google Shape;854;p123"/>
          <p:cNvSpPr txBox="1"/>
          <p:nvPr>
            <p:ph idx="12" type="sldNum"/>
          </p:nvPr>
        </p:nvSpPr>
        <p:spPr>
          <a:xfrm>
            <a:off x="11649300" y="6348600"/>
            <a:ext cx="542700" cy="50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24"/>
          <p:cNvSpPr txBox="1"/>
          <p:nvPr/>
        </p:nvSpPr>
        <p:spPr>
          <a:xfrm>
            <a:off x="912025" y="1128150"/>
            <a:ext cx="10529700" cy="48309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-115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861" name="Google Shape;861;p124"/>
          <p:cNvSpPr txBox="1"/>
          <p:nvPr>
            <p:ph type="title"/>
          </p:nvPr>
        </p:nvSpPr>
        <p:spPr>
          <a:xfrm>
            <a:off x="912025" y="0"/>
            <a:ext cx="10529700" cy="88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100"/>
              <a:buFont typeface="Calibri"/>
              <a:buNone/>
            </a:pPr>
            <a:r>
              <a:rPr lang="en-US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rPr>
              <a:t>The Awesome Power of the “Affinity Laws”</a:t>
            </a:r>
            <a:endParaRPr/>
          </a:p>
        </p:txBody>
      </p:sp>
      <p:sp>
        <p:nvSpPr>
          <p:cNvPr id="862" name="Google Shape;862;p124"/>
          <p:cNvSpPr txBox="1"/>
          <p:nvPr>
            <p:ph idx="12" type="sldNum"/>
          </p:nvPr>
        </p:nvSpPr>
        <p:spPr>
          <a:xfrm>
            <a:off x="11649300" y="6348600"/>
            <a:ext cx="542700" cy="50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62"/>
          <p:cNvSpPr txBox="1"/>
          <p:nvPr>
            <p:ph type="title"/>
          </p:nvPr>
        </p:nvSpPr>
        <p:spPr>
          <a:xfrm>
            <a:off x="907825" y="3550"/>
            <a:ext cx="105288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</a:pPr>
            <a:r>
              <a:rPr lang="en-US"/>
              <a:t>Building Energy Standards</a:t>
            </a:r>
            <a:endParaRPr/>
          </a:p>
        </p:txBody>
      </p:sp>
      <p:sp>
        <p:nvSpPr>
          <p:cNvPr id="333" name="Google Shape;333;p62"/>
          <p:cNvSpPr txBox="1"/>
          <p:nvPr>
            <p:ph idx="1" type="body"/>
          </p:nvPr>
        </p:nvSpPr>
        <p:spPr>
          <a:xfrm>
            <a:off x="907825" y="1166250"/>
            <a:ext cx="10528800" cy="452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32964B"/>
                </a:solidFill>
              </a:rPr>
              <a:t>Building codes give the  minimum “livable” requirements for new construction/renovations, with energy code being a relatively new addition. The different levels are:</a:t>
            </a:r>
            <a:endParaRPr sz="2800">
              <a:solidFill>
                <a:srgbClr val="32964B"/>
              </a:solidFill>
            </a:endParaRPr>
          </a:p>
          <a:p>
            <a:pPr indent="-3810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AutoNum type="arabicPeriod"/>
            </a:pPr>
            <a:r>
              <a:rPr b="0" lang="en-US" sz="2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“Up to code” - the minimum for legal occupancy</a:t>
            </a:r>
            <a:endParaRPr b="0" sz="2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AutoNum type="arabicPeriod"/>
            </a:pPr>
            <a:r>
              <a:rPr b="0" lang="en-US" sz="2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Stretch code - a “test case” for future code that may reduce energy consumption from 15% to 30%</a:t>
            </a:r>
            <a:endParaRPr b="0" sz="2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○"/>
            </a:pPr>
            <a:r>
              <a:rPr lang="en-US" sz="20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Performance code - a type of stretch code that is based on actual measured energy performance</a:t>
            </a:r>
            <a:endParaRPr b="0" sz="20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AutoNum type="arabicPeriod"/>
            </a:pPr>
            <a:r>
              <a:rPr b="0" lang="en-US" sz="2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High performance buildings - above and beyond code</a:t>
            </a:r>
            <a:endParaRPr b="0" sz="2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1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Arial"/>
              <a:buChar char="○"/>
            </a:pPr>
            <a:r>
              <a:rPr lang="en-US" sz="20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Passive house, EnerFit, ZEH, Living Challenge</a:t>
            </a:r>
            <a:endParaRPr sz="2000"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125"/>
          <p:cNvSpPr txBox="1"/>
          <p:nvPr>
            <p:ph type="title"/>
          </p:nvPr>
        </p:nvSpPr>
        <p:spPr>
          <a:xfrm>
            <a:off x="912025" y="0"/>
            <a:ext cx="10529700" cy="88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100"/>
              <a:buFont typeface="Calibri"/>
              <a:buNone/>
            </a:pPr>
            <a:r>
              <a:rPr lang="en-US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rPr>
              <a:t>The Awesome Power of the “Affinity Laws”</a:t>
            </a:r>
            <a:endParaRPr/>
          </a:p>
        </p:txBody>
      </p:sp>
      <p:sp>
        <p:nvSpPr>
          <p:cNvPr id="869" name="Google Shape;869;p125"/>
          <p:cNvSpPr txBox="1"/>
          <p:nvPr/>
        </p:nvSpPr>
        <p:spPr>
          <a:xfrm>
            <a:off x="912025" y="4492650"/>
            <a:ext cx="10209900" cy="12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505B54"/>
              </a:buClr>
              <a:buSzPts val="2800"/>
              <a:buFont typeface="Noto Sans Symbols"/>
              <a:buNone/>
            </a:pPr>
            <a:r>
              <a:rPr lang="en-US" sz="2800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rPr>
              <a:t>So if you reduce your motor speed by </a:t>
            </a:r>
            <a:r>
              <a:rPr lang="en-US" sz="28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½</a:t>
            </a:r>
            <a:r>
              <a:rPr lang="en-US" sz="2800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rPr>
              <a:t>, you reduce your power by </a:t>
            </a:r>
            <a:r>
              <a:rPr lang="en-US" sz="28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⅞</a:t>
            </a:r>
            <a:r>
              <a:rPr lang="en-US" sz="2800">
                <a:solidFill>
                  <a:srgbClr val="505B54"/>
                </a:solidFill>
                <a:latin typeface="Calibri"/>
                <a:ea typeface="Calibri"/>
                <a:cs typeface="Calibri"/>
                <a:sym typeface="Calibri"/>
              </a:rPr>
              <a:t> - about </a:t>
            </a:r>
            <a:r>
              <a:rPr b="1" lang="en-US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(88%)</a:t>
            </a:r>
            <a:r>
              <a:rPr lang="en-US" sz="2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endParaRPr>
              <a:solidFill>
                <a:srgbClr val="666666"/>
              </a:solidFill>
            </a:endParaRPr>
          </a:p>
        </p:txBody>
      </p:sp>
      <p:pic>
        <p:nvPicPr>
          <p:cNvPr id="870" name="Google Shape;870;p1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37613" y="1302875"/>
            <a:ext cx="5516770" cy="3070950"/>
          </a:xfrm>
          <a:prstGeom prst="rect">
            <a:avLst/>
          </a:prstGeom>
          <a:noFill/>
          <a:ln>
            <a:noFill/>
          </a:ln>
        </p:spPr>
      </p:pic>
      <p:sp>
        <p:nvSpPr>
          <p:cNvPr id="871" name="Google Shape;871;p125"/>
          <p:cNvSpPr txBox="1"/>
          <p:nvPr>
            <p:ph idx="12" type="sldNum"/>
          </p:nvPr>
        </p:nvSpPr>
        <p:spPr>
          <a:xfrm>
            <a:off x="11649300" y="6348600"/>
            <a:ext cx="542700" cy="50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5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126"/>
          <p:cNvSpPr txBox="1"/>
          <p:nvPr>
            <p:ph type="title"/>
          </p:nvPr>
        </p:nvSpPr>
        <p:spPr>
          <a:xfrm>
            <a:off x="907825" y="3550"/>
            <a:ext cx="105288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</a:pPr>
            <a:r>
              <a:rPr lang="en-US"/>
              <a:t>The Potential of Building Re-tuning</a:t>
            </a:r>
            <a:endParaRPr/>
          </a:p>
        </p:txBody>
      </p:sp>
      <p:sp>
        <p:nvSpPr>
          <p:cNvPr id="877" name="Google Shape;877;p126"/>
          <p:cNvSpPr txBox="1"/>
          <p:nvPr>
            <p:ph idx="1" type="body"/>
          </p:nvPr>
        </p:nvSpPr>
        <p:spPr>
          <a:xfrm>
            <a:off x="685800" y="1443900"/>
            <a:ext cx="5451900" cy="37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-406400" lvl="0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32964B"/>
              </a:buClr>
              <a:buSzPts val="2800"/>
              <a:buFont typeface="Calibri"/>
              <a:buChar char="●"/>
            </a:pPr>
            <a:r>
              <a:rPr b="0" lang="en-US" sz="2800">
                <a:solidFill>
                  <a:srgbClr val="666666"/>
                </a:solidFill>
              </a:rPr>
              <a:t>A recent program led by the Pacific Northwest National Lab (PNNL) applied BRT to 69 buildings of differing use and location.</a:t>
            </a:r>
            <a:endParaRPr b="0" sz="2800">
              <a:solidFill>
                <a:srgbClr val="666666"/>
              </a:solidFill>
            </a:endParaRPr>
          </a:p>
          <a:p>
            <a:pPr indent="-4064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800"/>
              <a:buFont typeface="Calibri"/>
              <a:buChar char="●"/>
            </a:pPr>
            <a:r>
              <a:rPr b="0" lang="en-US" sz="2800">
                <a:solidFill>
                  <a:srgbClr val="666666"/>
                </a:solidFill>
              </a:rPr>
              <a:t>The average whole building energy savings were 14.03%</a:t>
            </a:r>
            <a:endParaRPr b="0" sz="2800">
              <a:solidFill>
                <a:srgbClr val="666666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600"/>
              </a:spcAft>
              <a:buClr>
                <a:srgbClr val="32964B"/>
              </a:buClr>
              <a:buSzPts val="2400"/>
              <a:buFont typeface="Calibri"/>
              <a:buNone/>
            </a:pPr>
            <a:r>
              <a:t/>
            </a:r>
            <a:endParaRPr sz="2400"/>
          </a:p>
        </p:txBody>
      </p:sp>
      <p:pic>
        <p:nvPicPr>
          <p:cNvPr id="878" name="Google Shape;878;p126"/>
          <p:cNvPicPr preferRelativeResize="0"/>
          <p:nvPr/>
        </p:nvPicPr>
        <p:blipFill rotWithShape="1">
          <a:blip r:embed="rId3">
            <a:alphaModFix/>
          </a:blip>
          <a:srcRect b="17309" l="4698" r="0" t="3402"/>
          <a:stretch/>
        </p:blipFill>
        <p:spPr>
          <a:xfrm>
            <a:off x="6593475" y="1126250"/>
            <a:ext cx="5022675" cy="5258325"/>
          </a:xfrm>
          <a:prstGeom prst="rect">
            <a:avLst/>
          </a:prstGeom>
          <a:noFill/>
          <a:ln>
            <a:noFill/>
          </a:ln>
        </p:spPr>
      </p:pic>
      <p:sp>
        <p:nvSpPr>
          <p:cNvPr id="879" name="Google Shape;879;p126"/>
          <p:cNvSpPr txBox="1"/>
          <p:nvPr/>
        </p:nvSpPr>
        <p:spPr>
          <a:xfrm>
            <a:off x="5259425" y="6308400"/>
            <a:ext cx="6356700" cy="47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1" lang="en-US" sz="16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Source</a:t>
            </a:r>
            <a:r>
              <a:rPr i="1" lang="en-US" sz="16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: Srinivas Katipamula, “Improving Commercial Building Operations</a:t>
            </a:r>
            <a:endParaRPr i="1" sz="1600">
              <a:solidFill>
                <a:srgbClr val="32964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i="1" lang="en-US" sz="1600" u="none" cap="none" strike="noStrike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through Building Re-tuning: Meta-Analysis”, PNNL</a:t>
            </a:r>
            <a:endParaRPr i="1" sz="1600" u="none" cap="none" strike="noStrike">
              <a:solidFill>
                <a:srgbClr val="3296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NNL logo" id="880" name="Google Shape;880;p1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01000" y="5311503"/>
            <a:ext cx="2058415" cy="14702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127"/>
          <p:cNvSpPr txBox="1"/>
          <p:nvPr>
            <p:ph type="title"/>
          </p:nvPr>
        </p:nvSpPr>
        <p:spPr>
          <a:xfrm>
            <a:off x="685800" y="1457042"/>
            <a:ext cx="6239700" cy="201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0">
            <a:noAutofit/>
          </a:bodyPr>
          <a:lstStyle/>
          <a:p>
            <a:pPr indent="0" lvl="0" marL="0" rtl="0" algn="l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6000"/>
              <a:buFont typeface="Calibri"/>
              <a:buNone/>
            </a:pPr>
            <a:r>
              <a:rPr lang="en-US"/>
              <a:t>Module End</a:t>
            </a:r>
            <a:endParaRPr/>
          </a:p>
        </p:txBody>
      </p:sp>
      <p:sp>
        <p:nvSpPr>
          <p:cNvPr id="886" name="Google Shape;886;p127"/>
          <p:cNvSpPr txBox="1"/>
          <p:nvPr>
            <p:ph idx="1" type="body"/>
          </p:nvPr>
        </p:nvSpPr>
        <p:spPr>
          <a:xfrm>
            <a:off x="685800" y="3471214"/>
            <a:ext cx="6239700" cy="29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Arial"/>
              <a:buNone/>
            </a:pPr>
            <a:r>
              <a:rPr lang="en-US"/>
              <a:t>Any questions?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Arial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Arial"/>
              <a:buNone/>
            </a:pPr>
            <a:r>
              <a:t/>
            </a:r>
            <a:endParaRPr b="0" i="1"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Arial"/>
              <a:buNone/>
            </a:pPr>
            <a:r>
              <a:t/>
            </a:r>
            <a:endParaRPr b="0" i="1"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000"/>
              <a:buFont typeface="Arial"/>
              <a:buNone/>
            </a:pPr>
            <a:r>
              <a:rPr b="0" i="1" lang="en-US"/>
              <a:t>A thank you to NYSERDA’s REV Campus Challenge for sponsoring this set of modules.</a:t>
            </a:r>
            <a:endParaRPr b="0" i="1"/>
          </a:p>
        </p:txBody>
      </p:sp>
      <p:sp>
        <p:nvSpPr>
          <p:cNvPr id="887" name="Google Shape;887;p127"/>
          <p:cNvSpPr txBox="1"/>
          <p:nvPr>
            <p:ph idx="12" type="sldNum"/>
          </p:nvPr>
        </p:nvSpPr>
        <p:spPr>
          <a:xfrm>
            <a:off x="9448800" y="0"/>
            <a:ext cx="2743200" cy="365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28"/>
          <p:cNvSpPr txBox="1"/>
          <p:nvPr>
            <p:ph type="title"/>
          </p:nvPr>
        </p:nvSpPr>
        <p:spPr>
          <a:xfrm>
            <a:off x="907825" y="3550"/>
            <a:ext cx="105288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</a:pPr>
            <a:r>
              <a:rPr lang="en-US"/>
              <a:t>Additional Modules</a:t>
            </a:r>
            <a:endParaRPr/>
          </a:p>
        </p:txBody>
      </p:sp>
      <p:sp>
        <p:nvSpPr>
          <p:cNvPr id="893" name="Google Shape;893;p128"/>
          <p:cNvSpPr txBox="1"/>
          <p:nvPr>
            <p:ph idx="1" type="body"/>
          </p:nvPr>
        </p:nvSpPr>
        <p:spPr>
          <a:xfrm>
            <a:off x="6442325" y="1151400"/>
            <a:ext cx="5333100" cy="455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32964B"/>
                </a:solidFill>
              </a:rPr>
              <a:t>Building Science Basics</a:t>
            </a:r>
            <a:endParaRPr sz="1600">
              <a:solidFill>
                <a:srgbClr val="32964B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1600"/>
              <a:buChar char="●"/>
            </a:pPr>
            <a:r>
              <a:rPr lang="en-US" sz="1600">
                <a:solidFill>
                  <a:srgbClr val="32964B"/>
                </a:solidFill>
              </a:rPr>
              <a:t>for architecture, physics, engineering majors</a:t>
            </a:r>
            <a:endParaRPr sz="1600">
              <a:solidFill>
                <a:srgbClr val="32964B"/>
              </a:solidFill>
            </a:endParaRPr>
          </a:p>
          <a:p>
            <a:pPr indent="-3302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Calibri"/>
              <a:buChar char="●"/>
            </a:pPr>
            <a:r>
              <a:rPr b="0" lang="en-US" sz="1600">
                <a:solidFill>
                  <a:srgbClr val="666666"/>
                </a:solidFill>
              </a:rPr>
              <a:t>Envelope</a:t>
            </a:r>
            <a:endParaRPr b="0" sz="1600">
              <a:solidFill>
                <a:srgbClr val="666666"/>
              </a:solidFill>
            </a:endParaRPr>
          </a:p>
          <a:p>
            <a:pPr indent="-3302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Calibri"/>
              <a:buChar char="●"/>
            </a:pPr>
            <a:r>
              <a:rPr b="0" lang="en-US" sz="1600">
                <a:solidFill>
                  <a:srgbClr val="666666"/>
                </a:solidFill>
              </a:rPr>
              <a:t>Ventilation</a:t>
            </a:r>
            <a:endParaRPr b="0" sz="1600">
              <a:solidFill>
                <a:srgbClr val="666666"/>
              </a:solidFill>
            </a:endParaRPr>
          </a:p>
          <a:p>
            <a:pPr indent="-3302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Calibri"/>
              <a:buChar char="●"/>
            </a:pPr>
            <a:r>
              <a:rPr b="0" lang="en-US" sz="1600">
                <a:solidFill>
                  <a:srgbClr val="666666"/>
                </a:solidFill>
              </a:rPr>
              <a:t>Heat loss calc</a:t>
            </a:r>
            <a:endParaRPr b="0" sz="1600">
              <a:solidFill>
                <a:srgbClr val="666666"/>
              </a:solidFill>
            </a:endParaRPr>
          </a:p>
          <a:p>
            <a:pPr indent="-3302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Calibri"/>
              <a:buChar char="●"/>
            </a:pPr>
            <a:r>
              <a:rPr b="0" lang="en-US" sz="1600">
                <a:solidFill>
                  <a:srgbClr val="666666"/>
                </a:solidFill>
              </a:rPr>
              <a:t>Low energy retrofits, passive house</a:t>
            </a:r>
            <a:endParaRPr b="0" sz="1600">
              <a:solidFill>
                <a:srgbClr val="666666"/>
              </a:solidFill>
            </a:endParaRPr>
          </a:p>
          <a:p>
            <a:pPr indent="-3302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Calibri"/>
              <a:buChar char="●"/>
            </a:pPr>
            <a:r>
              <a:rPr b="0" lang="en-US" sz="1600">
                <a:solidFill>
                  <a:srgbClr val="666666"/>
                </a:solidFill>
              </a:rPr>
              <a:t>Building systems, major equipment </a:t>
            </a:r>
            <a:endParaRPr b="0" sz="1600">
              <a:solidFill>
                <a:srgbClr val="666666"/>
              </a:solidFill>
            </a:endParaRPr>
          </a:p>
          <a:p>
            <a:pPr indent="-3302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Calibri"/>
              <a:buChar char="●"/>
            </a:pPr>
            <a:r>
              <a:rPr b="0" lang="en-US" sz="1600">
                <a:solidFill>
                  <a:srgbClr val="666666"/>
                </a:solidFill>
              </a:rPr>
              <a:t>Advanced tech: CHP, heat pumps, PV</a:t>
            </a:r>
            <a:endParaRPr b="0" sz="16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6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32964B"/>
                </a:solidFill>
              </a:rPr>
              <a:t>Energy Laws and Benchmarking</a:t>
            </a:r>
            <a:endParaRPr sz="1600">
              <a:solidFill>
                <a:srgbClr val="32964B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1600"/>
              <a:buChar char="●"/>
            </a:pPr>
            <a:r>
              <a:rPr lang="en-US" sz="1600">
                <a:solidFill>
                  <a:srgbClr val="32964B"/>
                </a:solidFill>
              </a:rPr>
              <a:t>for social science, environmental science majors</a:t>
            </a:r>
            <a:endParaRPr sz="1600">
              <a:solidFill>
                <a:srgbClr val="32964B"/>
              </a:solidFill>
            </a:endParaRPr>
          </a:p>
          <a:p>
            <a:pPr indent="-3302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Calibri"/>
              <a:buChar char="●"/>
            </a:pPr>
            <a:r>
              <a:rPr b="0" lang="en-US" sz="1600">
                <a:solidFill>
                  <a:srgbClr val="666666"/>
                </a:solidFill>
              </a:rPr>
              <a:t>NYC &amp; NYS Energy Goals and Policies</a:t>
            </a:r>
            <a:endParaRPr b="0" sz="1600">
              <a:solidFill>
                <a:srgbClr val="666666"/>
              </a:solidFill>
            </a:endParaRPr>
          </a:p>
          <a:p>
            <a:pPr indent="-3302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Calibri"/>
              <a:buChar char="●"/>
            </a:pPr>
            <a:r>
              <a:rPr b="0" lang="en-US" sz="1600">
                <a:solidFill>
                  <a:srgbClr val="666666"/>
                </a:solidFill>
              </a:rPr>
              <a:t>NYC Green Building and Carbon Cap Laws</a:t>
            </a:r>
            <a:endParaRPr b="0" sz="1600">
              <a:solidFill>
                <a:srgbClr val="666666"/>
              </a:solidFill>
            </a:endParaRPr>
          </a:p>
          <a:p>
            <a:pPr indent="-3302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Calibri"/>
              <a:buChar char="●"/>
            </a:pPr>
            <a:r>
              <a:rPr b="0" lang="en-US" sz="1600">
                <a:solidFill>
                  <a:srgbClr val="666666"/>
                </a:solidFill>
              </a:rPr>
              <a:t>Focus on buildings. Pathway to 80x50</a:t>
            </a:r>
            <a:endParaRPr b="0" sz="1600">
              <a:solidFill>
                <a:srgbClr val="666666"/>
              </a:solidFill>
            </a:endParaRPr>
          </a:p>
          <a:p>
            <a:pPr indent="-3302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Calibri"/>
              <a:buChar char="●"/>
            </a:pPr>
            <a:r>
              <a:rPr b="0" lang="en-US" sz="1600">
                <a:solidFill>
                  <a:srgbClr val="666666"/>
                </a:solidFill>
              </a:rPr>
              <a:t>EUI + Benchmarking (w/ EPA portfolio manager)</a:t>
            </a:r>
            <a:endParaRPr b="0" sz="1600">
              <a:solidFill>
                <a:srgbClr val="666666"/>
              </a:solidFill>
            </a:endParaRPr>
          </a:p>
          <a:p>
            <a:pPr indent="-3302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Calibri"/>
              <a:buChar char="●"/>
            </a:pPr>
            <a:r>
              <a:rPr b="0" lang="en-US" sz="1600">
                <a:solidFill>
                  <a:srgbClr val="666666"/>
                </a:solidFill>
              </a:rPr>
              <a:t>Common ECMs + savings</a:t>
            </a:r>
            <a:endParaRPr b="0" sz="1600">
              <a:solidFill>
                <a:srgbClr val="666666"/>
              </a:solidFill>
            </a:endParaRPr>
          </a:p>
          <a:p>
            <a:pPr indent="-3302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Calibri"/>
              <a:buChar char="●"/>
            </a:pPr>
            <a:r>
              <a:rPr b="0" lang="en-US" sz="1600">
                <a:solidFill>
                  <a:srgbClr val="666666"/>
                </a:solidFill>
              </a:rPr>
              <a:t>Energy Units and Conversions</a:t>
            </a:r>
            <a:endParaRPr b="0" sz="1600">
              <a:solidFill>
                <a:srgbClr val="666666"/>
              </a:solidFill>
            </a:endParaRPr>
          </a:p>
        </p:txBody>
      </p:sp>
      <p:sp>
        <p:nvSpPr>
          <p:cNvPr id="894" name="Google Shape;894;p128"/>
          <p:cNvSpPr txBox="1"/>
          <p:nvPr>
            <p:ph idx="2" type="body"/>
          </p:nvPr>
        </p:nvSpPr>
        <p:spPr>
          <a:xfrm>
            <a:off x="1109225" y="1151408"/>
            <a:ext cx="5333100" cy="455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600">
                <a:solidFill>
                  <a:srgbClr val="32964B"/>
                </a:solidFill>
              </a:rPr>
              <a:t>Building Automation System Basics</a:t>
            </a:r>
            <a:endParaRPr b="1" sz="1600">
              <a:solidFill>
                <a:srgbClr val="32964B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1600"/>
              <a:buFont typeface="Courier New"/>
              <a:buChar char="●"/>
            </a:pPr>
            <a:r>
              <a:rPr b="1" lang="en-US" sz="1600">
                <a:solidFill>
                  <a:srgbClr val="32964B"/>
                </a:solidFill>
              </a:rPr>
              <a:t>for comp/mech/elec engineering, architecture majors</a:t>
            </a:r>
            <a:endParaRPr b="1" sz="1600">
              <a:solidFill>
                <a:srgbClr val="32964B"/>
              </a:solidFill>
            </a:endParaRPr>
          </a:p>
          <a:p>
            <a:pPr indent="-3302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Calibri"/>
              <a:buChar char="●"/>
            </a:pPr>
            <a:r>
              <a:rPr lang="en-US" sz="1600">
                <a:solidFill>
                  <a:srgbClr val="666666"/>
                </a:solidFill>
              </a:rPr>
              <a:t>Use Niagara board for input/controls</a:t>
            </a:r>
            <a:endParaRPr sz="1600">
              <a:solidFill>
                <a:srgbClr val="666666"/>
              </a:solidFill>
            </a:endParaRPr>
          </a:p>
          <a:p>
            <a:pPr indent="-3302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Calibri"/>
              <a:buChar char="●"/>
            </a:pPr>
            <a:r>
              <a:rPr lang="en-US" sz="1600">
                <a:solidFill>
                  <a:srgbClr val="666666"/>
                </a:solidFill>
              </a:rPr>
              <a:t>Use SAMS for output/design</a:t>
            </a:r>
            <a:endParaRPr sz="16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600">
                <a:solidFill>
                  <a:srgbClr val="32964B"/>
                </a:solidFill>
              </a:rPr>
              <a:t>Energy Data Visualization for FDD</a:t>
            </a:r>
            <a:endParaRPr b="1" sz="1600">
              <a:solidFill>
                <a:srgbClr val="32964B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1600"/>
              <a:buFont typeface="Courier New"/>
              <a:buChar char="●"/>
            </a:pPr>
            <a:r>
              <a:rPr b="1" lang="en-US" sz="1600">
                <a:solidFill>
                  <a:srgbClr val="32964B"/>
                </a:solidFill>
              </a:rPr>
              <a:t>for engineering, comp sci, design majors</a:t>
            </a:r>
            <a:endParaRPr b="1" sz="1600">
              <a:solidFill>
                <a:srgbClr val="32964B"/>
              </a:solidFill>
            </a:endParaRPr>
          </a:p>
          <a:p>
            <a:pPr indent="-3302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Calibri"/>
              <a:buChar char="●"/>
            </a:pPr>
            <a:r>
              <a:rPr lang="en-US" sz="1600">
                <a:solidFill>
                  <a:srgbClr val="666666"/>
                </a:solidFill>
              </a:rPr>
              <a:t>Building re-tuning</a:t>
            </a:r>
            <a:endParaRPr sz="1600">
              <a:solidFill>
                <a:srgbClr val="666666"/>
              </a:solidFill>
            </a:endParaRPr>
          </a:p>
          <a:p>
            <a:pPr indent="-3302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Calibri"/>
              <a:buChar char="●"/>
            </a:pPr>
            <a:r>
              <a:rPr lang="en-US" sz="1600">
                <a:solidFill>
                  <a:srgbClr val="666666"/>
                </a:solidFill>
              </a:rPr>
              <a:t>Interval data, real time metering (w/ EnerTrac?)</a:t>
            </a:r>
            <a:endParaRPr sz="1600">
              <a:solidFill>
                <a:srgbClr val="666666"/>
              </a:solidFill>
            </a:endParaRPr>
          </a:p>
          <a:p>
            <a:pPr indent="-3302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Calibri"/>
              <a:buChar char="●"/>
            </a:pPr>
            <a:r>
              <a:rPr lang="en-US" sz="1600">
                <a:solidFill>
                  <a:srgbClr val="666666"/>
                </a:solidFill>
              </a:rPr>
              <a:t>BAS/noBAS trending</a:t>
            </a:r>
            <a:endParaRPr sz="1600">
              <a:solidFill>
                <a:srgbClr val="666666"/>
              </a:solidFill>
            </a:endParaRPr>
          </a:p>
          <a:p>
            <a:pPr indent="-3302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Calibri"/>
              <a:buChar char="●"/>
            </a:pPr>
            <a:r>
              <a:rPr lang="en-US" sz="1600">
                <a:solidFill>
                  <a:srgbClr val="666666"/>
                </a:solidFill>
              </a:rPr>
              <a:t>Common LMOs + savings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63"/>
          <p:cNvSpPr txBox="1"/>
          <p:nvPr>
            <p:ph type="title"/>
          </p:nvPr>
        </p:nvSpPr>
        <p:spPr>
          <a:xfrm>
            <a:off x="923000" y="0"/>
            <a:ext cx="10515000" cy="92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B54"/>
              </a:buClr>
              <a:buSzPts val="4500"/>
              <a:buFont typeface="Calibri"/>
              <a:buNone/>
            </a:pPr>
            <a:r>
              <a:rPr lang="en-US"/>
              <a:t>Benchmarking</a:t>
            </a:r>
            <a:endParaRPr/>
          </a:p>
        </p:txBody>
      </p:sp>
      <p:sp>
        <p:nvSpPr>
          <p:cNvPr id="339" name="Google Shape;339;p63"/>
          <p:cNvSpPr txBox="1"/>
          <p:nvPr/>
        </p:nvSpPr>
        <p:spPr>
          <a:xfrm>
            <a:off x="923000" y="985800"/>
            <a:ext cx="5945100" cy="48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en-US" sz="28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LL84 of 2009, LL133 of 2016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400"/>
              <a:buChar char="•"/>
            </a:pP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Collect and report a building’s energy and water consumption throughout the year with ENERGY STAR Portfolio Manager®.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Calibri"/>
              <a:buChar char="○"/>
            </a:pP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annual energy use is reported in </a:t>
            </a:r>
            <a:r>
              <a:rPr b="1"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EUI </a:t>
            </a: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= Energy Use Intensity (BTU/SF), normalized by weather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400"/>
              <a:buChar char="•"/>
            </a:pP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File a benchmarking report by May 1st annually. 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400"/>
              <a:buChar char="•"/>
            </a:pP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Benchmarking now applies to buildings over 25,000 square feet.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0" name="Google Shape;340;p63"/>
          <p:cNvPicPr preferRelativeResize="0"/>
          <p:nvPr/>
        </p:nvPicPr>
        <p:blipFill rotWithShape="1">
          <a:blip r:embed="rId3">
            <a:alphaModFix/>
          </a:blip>
          <a:srcRect b="20123" l="71508" r="2900" t="18528"/>
          <a:stretch/>
        </p:blipFill>
        <p:spPr>
          <a:xfrm>
            <a:off x="6868100" y="985800"/>
            <a:ext cx="3016202" cy="3932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14932" y="3633975"/>
            <a:ext cx="3360299" cy="281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64"/>
          <p:cNvSpPr txBox="1"/>
          <p:nvPr>
            <p:ph type="title"/>
          </p:nvPr>
        </p:nvSpPr>
        <p:spPr>
          <a:xfrm>
            <a:off x="923000" y="0"/>
            <a:ext cx="10515000" cy="92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Energy Audits &amp; Retro-Commissioning</a:t>
            </a:r>
            <a:endParaRPr/>
          </a:p>
        </p:txBody>
      </p:sp>
      <p:sp>
        <p:nvSpPr>
          <p:cNvPr id="347" name="Google Shape;347;p64"/>
          <p:cNvSpPr txBox="1"/>
          <p:nvPr/>
        </p:nvSpPr>
        <p:spPr>
          <a:xfrm>
            <a:off x="923000" y="985800"/>
            <a:ext cx="5945100" cy="48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en-US" sz="2800">
                <a:solidFill>
                  <a:srgbClr val="32964B"/>
                </a:solidFill>
                <a:latin typeface="Calibri"/>
                <a:ea typeface="Calibri"/>
                <a:cs typeface="Calibri"/>
                <a:sym typeface="Calibri"/>
              </a:rPr>
              <a:t>LL87 of 2009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400"/>
              <a:buChar char="•"/>
            </a:pP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Once every 10 years: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Calibri"/>
              <a:buChar char="○"/>
            </a:pP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Have an energy audit conducted to inform owners of potential energy efficiency projects and the economics for each project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Calibri"/>
              <a:buChar char="○"/>
            </a:pPr>
            <a:r>
              <a:rPr lang="en-US" sz="24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Have base building systems tested (retro-commissioning) to ensure they are working efficiently and tune them if not</a:t>
            </a:r>
            <a:endParaRPr sz="24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064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964B"/>
              </a:buClr>
              <a:buSzPts val="2000"/>
              <a:buChar char="•"/>
            </a:pPr>
            <a:r>
              <a:rPr b="1" lang="en-US" sz="20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Ongoing commissioning</a:t>
            </a:r>
            <a:r>
              <a:rPr lang="en-US" sz="20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 - regular, </a:t>
            </a:r>
            <a:r>
              <a:rPr i="1" lang="en-US" sz="20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voluntary </a:t>
            </a:r>
            <a:r>
              <a:rPr lang="en-US" sz="20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use of the commissioning process to maintain low-energy use in buildings throughout its operational life</a:t>
            </a:r>
            <a:endParaRPr sz="20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8" name="Google Shape;348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9800" y="1601200"/>
            <a:ext cx="4188201" cy="4188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ection_Root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Basic Slid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Main_Root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Main_Root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Base_Root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Section Slid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